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772400" cy="10058400"/>
  <p:notesSz cx="6858000" cy="92964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852" y="-163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9029" y="456354"/>
            <a:ext cx="1922860" cy="97277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753" y="456354"/>
            <a:ext cx="5641737" cy="97277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7752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9591" y="2658957"/>
            <a:ext cx="3782298" cy="752517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D9B46-8D6E-4D44-9D67-42DFB37E5CD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FC2A7-2EFF-5341-AB74-670F391F0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" y="0"/>
            <a:ext cx="7771707" cy="100584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52781" y="3499975"/>
            <a:ext cx="3132666" cy="855866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bg1">
                <a:lumMod val="75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2780" y="3499975"/>
            <a:ext cx="2998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effectLst>
                  <a:glow rad="101600">
                    <a:schemeClr val="bg1">
                      <a:lumMod val="7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KG Sweet N Sassy"/>
                <a:cs typeface="KG Sweet N Sassy"/>
              </a:rPr>
              <a:t>Author of the Week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1353" y="4469862"/>
            <a:ext cx="3132666" cy="154993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bg1">
                <a:lumMod val="75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1353" y="4469862"/>
            <a:ext cx="3132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n w="15875">
                  <a:solidFill>
                    <a:schemeClr val="tx1"/>
                  </a:solidFill>
                </a:ln>
                <a:effectLst>
                  <a:glow rad="101600">
                    <a:schemeClr val="bg1">
                      <a:lumMod val="75000"/>
                      <a:alpha val="75000"/>
                    </a:schemeClr>
                  </a:glow>
                </a:effectLst>
                <a:latin typeface="KG Sweet N Sassy"/>
                <a:cs typeface="KG Sweet N Sassy"/>
              </a:rPr>
              <a:t>The Big Cheese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8534" y="6193506"/>
            <a:ext cx="3251199" cy="173129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bg1">
                <a:lumMod val="75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5639" y="6193506"/>
            <a:ext cx="3132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n w="15875">
                  <a:solidFill>
                    <a:schemeClr val="tx1"/>
                  </a:solidFill>
                </a:ln>
                <a:effectLst>
                  <a:glow rad="101600">
                    <a:schemeClr val="bg1">
                      <a:lumMod val="75000"/>
                      <a:alpha val="75000"/>
                    </a:schemeClr>
                  </a:glow>
                </a:effectLst>
                <a:latin typeface="KG Sweet N Sassy"/>
                <a:cs typeface="KG Sweet N Sassy"/>
              </a:rPr>
              <a:t>Questions to ask your child: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7067" y="8287173"/>
            <a:ext cx="31326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n w="15875">
                <a:noFill/>
              </a:ln>
              <a:latin typeface="Doodle Basic"/>
              <a:cs typeface="Doodle Basic"/>
            </a:endParaRPr>
          </a:p>
          <a:p>
            <a:pPr algn="ctr"/>
            <a:r>
              <a:rPr lang="en-US" sz="1200" dirty="0">
                <a:ln w="15875">
                  <a:noFill/>
                </a:ln>
                <a:effectLst/>
                <a:latin typeface="Doodle Basic"/>
                <a:cs typeface="Doodle Basic"/>
              </a:rPr>
              <a:t>*There is no school on the following days:</a:t>
            </a:r>
          </a:p>
          <a:p>
            <a:pPr algn="ctr"/>
            <a:r>
              <a:rPr lang="en-US" sz="1200" dirty="0">
                <a:ln w="15875">
                  <a:noFill/>
                </a:ln>
                <a:latin typeface="Doodle Basic"/>
                <a:cs typeface="Doodle Basic"/>
              </a:rPr>
              <a:t>Nov. 8</a:t>
            </a:r>
            <a:r>
              <a:rPr lang="en-US" sz="1200" baseline="30000" dirty="0">
                <a:ln w="15875">
                  <a:noFill/>
                </a:ln>
                <a:latin typeface="Doodle Basic"/>
                <a:cs typeface="Doodle Basic"/>
              </a:rPr>
              <a:t>th</a:t>
            </a:r>
            <a:r>
              <a:rPr lang="en-US" sz="1200" dirty="0">
                <a:ln w="15875">
                  <a:noFill/>
                </a:ln>
                <a:latin typeface="Doodle Basic"/>
                <a:cs typeface="Doodle Basic"/>
              </a:rPr>
              <a:t> (Teacher Work Day),</a:t>
            </a:r>
            <a:endParaRPr lang="en-US" sz="1200" dirty="0">
              <a:ln w="15875">
                <a:noFill/>
              </a:ln>
              <a:effectLst/>
              <a:latin typeface="Doodle Basic"/>
              <a:cs typeface="Doodle Basic"/>
            </a:endParaRPr>
          </a:p>
          <a:p>
            <a:pPr algn="ctr"/>
            <a:r>
              <a:rPr lang="en-US" sz="1200" dirty="0">
                <a:ln w="15875">
                  <a:noFill/>
                </a:ln>
                <a:effectLst/>
                <a:latin typeface="Doodle Basic"/>
                <a:cs typeface="Doodle Basic"/>
              </a:rPr>
              <a:t> Nov. 11</a:t>
            </a:r>
            <a:r>
              <a:rPr lang="en-US" sz="1200" baseline="30000" dirty="0">
                <a:ln w="15875">
                  <a:noFill/>
                </a:ln>
                <a:effectLst/>
                <a:latin typeface="Doodle Basic"/>
                <a:cs typeface="Doodle Basic"/>
              </a:rPr>
              <a:t>th</a:t>
            </a:r>
            <a:r>
              <a:rPr lang="en-US" sz="1200" dirty="0">
                <a:ln w="15875">
                  <a:noFill/>
                </a:ln>
                <a:latin typeface="Doodle Basic"/>
                <a:cs typeface="Doodle Basic"/>
              </a:rPr>
              <a:t> (Veteran’s Day)</a:t>
            </a:r>
            <a:r>
              <a:rPr lang="en-US" sz="1200" dirty="0">
                <a:ln w="15875">
                  <a:noFill/>
                </a:ln>
                <a:effectLst/>
                <a:latin typeface="Doodle Basic"/>
                <a:cs typeface="Doodle Basic"/>
              </a:rPr>
              <a:t>, </a:t>
            </a:r>
          </a:p>
          <a:p>
            <a:pPr algn="ctr"/>
            <a:r>
              <a:rPr lang="en-US" sz="1200" dirty="0">
                <a:ln w="15875">
                  <a:noFill/>
                </a:ln>
                <a:effectLst/>
                <a:latin typeface="Doodle Basic"/>
                <a:cs typeface="Doodle Basic"/>
              </a:rPr>
              <a:t>Nov. 18</a:t>
            </a:r>
            <a:r>
              <a:rPr lang="en-US" sz="1200" baseline="30000" dirty="0">
                <a:ln w="15875">
                  <a:noFill/>
                </a:ln>
                <a:effectLst/>
                <a:latin typeface="Doodle Basic"/>
                <a:cs typeface="Doodle Basic"/>
              </a:rPr>
              <a:t>th</a:t>
            </a:r>
            <a:r>
              <a:rPr lang="en-US" sz="1200" dirty="0">
                <a:ln w="15875">
                  <a:noFill/>
                </a:ln>
                <a:effectLst/>
                <a:latin typeface="Doodle Basic"/>
                <a:cs typeface="Doodle Basic"/>
              </a:rPr>
              <a:t> (Parent-Teacher Conferences), and Nov. </a:t>
            </a:r>
            <a:r>
              <a:rPr lang="en-US" sz="1200" dirty="0">
                <a:ln w="15875">
                  <a:noFill/>
                </a:ln>
                <a:latin typeface="Doodle Basic"/>
                <a:cs typeface="Doodle Basic"/>
              </a:rPr>
              <a:t>27</a:t>
            </a:r>
            <a:r>
              <a:rPr lang="en-US" sz="1200" baseline="30000" dirty="0">
                <a:ln w="15875">
                  <a:noFill/>
                </a:ln>
                <a:latin typeface="Doodle Basic"/>
                <a:cs typeface="Doodle Basic"/>
              </a:rPr>
              <a:t>th</a:t>
            </a:r>
            <a:r>
              <a:rPr lang="en-US" sz="1200" dirty="0">
                <a:ln w="15875">
                  <a:noFill/>
                </a:ln>
                <a:latin typeface="Doodle Basic"/>
                <a:cs typeface="Doodle Basic"/>
              </a:rPr>
              <a:t>-29</a:t>
            </a:r>
            <a:r>
              <a:rPr lang="en-US" sz="1200" baseline="30000" dirty="0">
                <a:ln w="15875">
                  <a:noFill/>
                </a:ln>
                <a:latin typeface="Doodle Basic"/>
                <a:cs typeface="Doodle Basic"/>
              </a:rPr>
              <a:t>th</a:t>
            </a:r>
            <a:r>
              <a:rPr lang="en-US" sz="1200" dirty="0">
                <a:ln w="15875">
                  <a:noFill/>
                </a:ln>
                <a:latin typeface="Doodle Basic"/>
                <a:cs typeface="Doodle Basic"/>
              </a:rPr>
              <a:t> </a:t>
            </a:r>
            <a:r>
              <a:rPr lang="en-US" sz="1200" dirty="0">
                <a:ln w="15875">
                  <a:noFill/>
                </a:ln>
                <a:effectLst/>
                <a:latin typeface="Doodle Basic"/>
                <a:cs typeface="Doodle Basic"/>
              </a:rPr>
              <a:t> (Thanksgiving)</a:t>
            </a:r>
            <a:r>
              <a:rPr lang="en-US" sz="1200" baseline="30000" dirty="0">
                <a:ln w="15875">
                  <a:noFill/>
                </a:ln>
                <a:effectLst/>
                <a:latin typeface="Doodle Basic"/>
                <a:cs typeface="Doodle Basic"/>
              </a:rPr>
              <a:t> </a:t>
            </a:r>
            <a:r>
              <a:rPr lang="en-US" sz="1200" dirty="0">
                <a:ln w="15875">
                  <a:noFill/>
                </a:ln>
                <a:effectLst/>
                <a:latin typeface="Doodle Basic"/>
                <a:cs typeface="Doodle Basic"/>
              </a:rPr>
              <a:t>.  </a:t>
            </a:r>
          </a:p>
          <a:p>
            <a:pPr algn="ctr"/>
            <a:r>
              <a:rPr lang="en-US" sz="1200" dirty="0">
                <a:ln w="15875">
                  <a:noFill/>
                </a:ln>
                <a:latin typeface="Doodle Basic"/>
                <a:cs typeface="Doodle Basic"/>
              </a:rPr>
              <a:t>Wednesday, Nov. 13</a:t>
            </a:r>
            <a:r>
              <a:rPr lang="en-US" sz="1200" baseline="30000" dirty="0">
                <a:ln w="15875">
                  <a:noFill/>
                </a:ln>
                <a:latin typeface="Doodle Basic"/>
                <a:cs typeface="Doodle Basic"/>
              </a:rPr>
              <a:t>th</a:t>
            </a:r>
            <a:r>
              <a:rPr lang="en-US" sz="1200" dirty="0">
                <a:ln w="15875">
                  <a:noFill/>
                </a:ln>
                <a:latin typeface="Doodle Basic"/>
                <a:cs typeface="Doodle Basic"/>
              </a:rPr>
              <a:t> is a Late Start beginning at 10:20.  </a:t>
            </a:r>
            <a:endParaRPr lang="en-US" sz="1200" dirty="0">
              <a:ln w="15875">
                <a:noFill/>
              </a:ln>
              <a:effectLst/>
              <a:latin typeface="Doodle Basic"/>
              <a:cs typeface="Doodle 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76650" y="4355841"/>
            <a:ext cx="3943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dirty="0">
              <a:ln w="15875">
                <a:noFill/>
              </a:ln>
              <a:effectLst/>
              <a:latin typeface="Doodle Basic"/>
              <a:cs typeface="Doodle Bas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0475" y="5847301"/>
            <a:ext cx="3819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n w="15875">
                  <a:noFill/>
                </a:ln>
                <a:latin typeface="Doodle Basic"/>
                <a:cs typeface="Doodle Basic"/>
              </a:rPr>
              <a:t>This week we wrote riddles describing Halloween costumes.  We wrote topic sentences and at least three detail sentences using some descriptive adjectives (spicy words).    </a:t>
            </a:r>
            <a:endParaRPr lang="en-US" sz="1400" dirty="0">
              <a:ln w="15875">
                <a:noFill/>
              </a:ln>
              <a:effectLst/>
              <a:latin typeface="Doodle Basic"/>
              <a:cs typeface="Doodle Bas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4300" y="6908800"/>
            <a:ext cx="35913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n w="15875">
                  <a:noFill/>
                </a:ln>
                <a:latin typeface="Doodle Basic"/>
                <a:cs typeface="Doodle Basic"/>
              </a:rPr>
              <a:t>                     We are working hard in Math </a:t>
            </a:r>
          </a:p>
          <a:p>
            <a:pPr algn="ctr"/>
            <a:r>
              <a:rPr lang="en-US" sz="1400" dirty="0">
                <a:ln w="15875">
                  <a:noFill/>
                </a:ln>
                <a:latin typeface="Doodle Basic"/>
                <a:cs typeface="Doodle Basic"/>
              </a:rPr>
              <a:t>                    to finish up our first huge unit.  We will take a test on that unit sometime next week.  The test will review addition and subtraction, as well as solving word problems using both operations.</a:t>
            </a:r>
            <a:endParaRPr lang="en-US" sz="1400" dirty="0">
              <a:ln w="15875">
                <a:noFill/>
              </a:ln>
              <a:effectLst/>
              <a:latin typeface="Doodle Basic"/>
              <a:cs typeface="Doodle Bas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3435" y="8360489"/>
            <a:ext cx="42765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odle Basic"/>
                <a:cs typeface="Doodle Basic"/>
              </a:rPr>
              <a:t>Math questions to ask your child:</a:t>
            </a:r>
          </a:p>
          <a:p>
            <a:pPr algn="ctr"/>
            <a:r>
              <a:rPr lang="en-US" sz="1200" dirty="0">
                <a:ln w="15875">
                  <a:noFill/>
                </a:ln>
                <a:latin typeface="Doodle Basic"/>
                <a:cs typeface="Doodle Basic"/>
              </a:rPr>
              <a:t>     *How can you use addition to check your subtraction work?</a:t>
            </a:r>
          </a:p>
          <a:p>
            <a:pPr algn="ctr"/>
            <a:r>
              <a:rPr lang="en-US" sz="1200" dirty="0">
                <a:ln w="15875">
                  <a:noFill/>
                </a:ln>
                <a:effectLst/>
                <a:latin typeface="Doodle Basic"/>
                <a:cs typeface="Doodle Basic"/>
              </a:rPr>
              <a:t>* What do </a:t>
            </a:r>
            <a:r>
              <a:rPr lang="en-US" sz="1200" dirty="0">
                <a:ln w="15875">
                  <a:noFill/>
                </a:ln>
                <a:latin typeface="Doodle Basic"/>
                <a:cs typeface="Doodle Basic"/>
              </a:rPr>
              <a:t>we</a:t>
            </a:r>
            <a:r>
              <a:rPr lang="en-US" sz="1200" dirty="0">
                <a:ln w="15875">
                  <a:noFill/>
                </a:ln>
                <a:effectLst/>
                <a:latin typeface="Doodle Basic"/>
                <a:cs typeface="Doodle Basic"/>
              </a:rPr>
              <a:t> look for when checking math 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200" dirty="0">
                <a:ln w="15875">
                  <a:noFill/>
                </a:ln>
                <a:latin typeface="Doodle Basic"/>
                <a:cs typeface="Doodle Basic"/>
              </a:rPr>
              <a:t> </a:t>
            </a:r>
            <a:r>
              <a:rPr lang="en-US" sz="1200" dirty="0">
                <a:ln w="15875">
                  <a:noFill/>
                </a:ln>
                <a:effectLst/>
                <a:latin typeface="Doodle Basic"/>
                <a:cs typeface="Doodle Basic"/>
              </a:rPr>
              <a:t>journals?  (neat, precise models, equations and number bonds that match the problem, accurate solutions that answer the question)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87745" y="1690652"/>
            <a:ext cx="54974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Doodle Basic"/>
                <a:cs typeface="Doodle Basic"/>
              </a:rPr>
              <a:t>Thank you for your help with the Halloween party!    As you can tell from our list of dates at the bottom of this note, November is a crazy month.  We will not have a Big Cheese on weeks that are shorter than five days.  Additionally, we won’t send home the class mascot, Ted, on weekends that are longer than two days.  I will let you know when we will have spelling words to study, but it won’t be every week.  October journals are in </a:t>
            </a:r>
            <a:r>
              <a:rPr lang="en-US" sz="1400" dirty="0" err="1">
                <a:latin typeface="Doodle Basic"/>
                <a:cs typeface="Doodle Basic"/>
              </a:rPr>
              <a:t>peechees</a:t>
            </a:r>
            <a:r>
              <a:rPr lang="en-US" sz="1400" dirty="0">
                <a:latin typeface="Doodle Basic"/>
                <a:cs typeface="Doodle Basic"/>
              </a:rPr>
              <a:t> today.  Be sure to have your child read his/hers with you and celebrate their writing successes.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00581" y="0"/>
            <a:ext cx="607181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Janda Curlygirl Pop"/>
                <a:cs typeface="Homegrown Doodle Font"/>
              </a:rPr>
              <a:t>First Grade News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18126" y="677109"/>
            <a:ext cx="5497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Seven Sixteen"/>
                <a:cs typeface="KG Seven Sixteen"/>
              </a:rPr>
              <a:t>Mrs. </a:t>
            </a:r>
            <a:r>
              <a:rPr lang="en-US" sz="2400" dirty="0" err="1">
                <a:latin typeface="KG Seven Sixteen"/>
                <a:cs typeface="KG Seven Sixteen"/>
              </a:rPr>
              <a:t>Neilander</a:t>
            </a:r>
            <a:endParaRPr lang="en-US" sz="2400" dirty="0">
              <a:latin typeface="KG Seven Sixteen"/>
              <a:cs typeface="KG Seven Sixteen"/>
            </a:endParaRPr>
          </a:p>
          <a:p>
            <a:pPr algn="ctr"/>
            <a:r>
              <a:rPr lang="en-US" sz="1600" dirty="0">
                <a:latin typeface="KG Seven Sixteen"/>
                <a:cs typeface="KG Seven Sixteen"/>
              </a:rPr>
              <a:t>November 2, 2019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4248" y="3910495"/>
            <a:ext cx="313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 w="15875">
                  <a:noFill/>
                </a:ln>
                <a:effectLst/>
                <a:latin typeface="Doodle Basic"/>
                <a:cs typeface="Doodle Basic"/>
              </a:rPr>
              <a:t>Lucille </a:t>
            </a:r>
            <a:r>
              <a:rPr lang="en-US" sz="1800" dirty="0" err="1">
                <a:ln w="15875">
                  <a:noFill/>
                </a:ln>
                <a:effectLst/>
                <a:latin typeface="Doodle Basic"/>
                <a:cs typeface="Doodle Basic"/>
              </a:rPr>
              <a:t>Col</a:t>
            </a:r>
            <a:r>
              <a:rPr lang="en-US" sz="1800" dirty="0" err="1">
                <a:ln w="15875">
                  <a:noFill/>
                </a:ln>
                <a:latin typeface="Doodle Basic"/>
                <a:cs typeface="Doodle Basic"/>
              </a:rPr>
              <a:t>andro</a:t>
            </a:r>
            <a:r>
              <a:rPr lang="en-US" sz="1800" dirty="0">
                <a:ln w="15875">
                  <a:noFill/>
                </a:ln>
                <a:latin typeface="Doodle Basic"/>
                <a:cs typeface="Doodle Basic"/>
              </a:rPr>
              <a:t> </a:t>
            </a:r>
            <a:endParaRPr lang="en-US" sz="1800" dirty="0">
              <a:ln w="15875">
                <a:noFill/>
              </a:ln>
              <a:effectLst/>
              <a:latin typeface="Doodle Basic"/>
              <a:cs typeface="Doodle Bas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8534" y="4805574"/>
            <a:ext cx="325561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n w="15875">
                  <a:noFill/>
                </a:ln>
                <a:effectLst/>
                <a:latin typeface="Doodle Basic"/>
                <a:cs typeface="Doodle Basic"/>
              </a:rPr>
              <a:t>Truman was our Big Cheese this week.  Truman has two older brothers that keep him smiling and laughing.  His favorite subjects are Reading, </a:t>
            </a:r>
            <a:r>
              <a:rPr lang="en-US" sz="1100" dirty="0">
                <a:ln w="15875">
                  <a:noFill/>
                </a:ln>
                <a:latin typeface="Doodle Basic"/>
                <a:cs typeface="Doodle Basic"/>
              </a:rPr>
              <a:t>Science, and Art.  He loves sports including soccer and football.  He is a Seahawks fan and even wants to be a Seahawk some day.  Maybe he will wave to us all on tv someday as we cheer him on! </a:t>
            </a:r>
            <a:endParaRPr lang="en-US" sz="1100" dirty="0">
              <a:ln w="15875">
                <a:noFill/>
              </a:ln>
              <a:effectLst/>
              <a:latin typeface="Doodle Basic"/>
              <a:cs typeface="Doodle Bas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12" y="6426181"/>
            <a:ext cx="346675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n w="15875">
                  <a:noFill/>
                </a:ln>
                <a:effectLst/>
                <a:latin typeface="Doodle Basic"/>
                <a:cs typeface="Doodle Basic"/>
              </a:rPr>
              <a:t>*</a:t>
            </a:r>
            <a:r>
              <a:rPr lang="en-US" sz="1300" dirty="0">
                <a:ln w="15875">
                  <a:noFill/>
                </a:ln>
                <a:effectLst/>
                <a:latin typeface="Doodle Basic"/>
                <a:cs typeface="Doodle Basic"/>
              </a:rPr>
              <a:t>What </a:t>
            </a:r>
            <a:r>
              <a:rPr lang="en-US" sz="1300" dirty="0">
                <a:ln w="15875">
                  <a:noFill/>
                </a:ln>
                <a:latin typeface="Doodle Basic"/>
                <a:cs typeface="Doodle Basic"/>
              </a:rPr>
              <a:t>do spicy words describe? (the way something looks, feels, sounds, tastes, or smells)</a:t>
            </a:r>
            <a:endParaRPr lang="en-US" sz="1300" dirty="0">
              <a:ln w="15875">
                <a:noFill/>
              </a:ln>
              <a:effectLst/>
              <a:latin typeface="Doodle Basic"/>
              <a:cs typeface="Doodle Basic"/>
            </a:endParaRPr>
          </a:p>
          <a:p>
            <a:pPr algn="ctr"/>
            <a:r>
              <a:rPr lang="en-US" sz="1300" dirty="0">
                <a:ln w="15875">
                  <a:noFill/>
                </a:ln>
                <a:latin typeface="Doodle Basic"/>
                <a:cs typeface="Doodle Basic"/>
              </a:rPr>
              <a:t>*What is the opposite of addition?  </a:t>
            </a:r>
            <a:endParaRPr lang="en-US" sz="1300" dirty="0">
              <a:ln w="15875">
                <a:noFill/>
              </a:ln>
              <a:effectLst/>
              <a:latin typeface="Doodle Basic"/>
              <a:cs typeface="Doodle Basic"/>
            </a:endParaRPr>
          </a:p>
          <a:p>
            <a:pPr algn="ctr"/>
            <a:r>
              <a:rPr lang="en-US" sz="1100" b="1" dirty="0" err="1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odle Basic"/>
                <a:cs typeface="Doodle Basic"/>
              </a:rPr>
              <a:t>Wapaishone</a:t>
            </a:r>
            <a:r>
              <a:rPr lang="en-US" sz="1100" b="1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odle Basic"/>
                <a:cs typeface="Doodle Basic"/>
              </a:rPr>
              <a:t> Day</a:t>
            </a:r>
          </a:p>
          <a:p>
            <a:pPr algn="ctr"/>
            <a:r>
              <a:rPr lang="en-US" sz="1000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odle Basic"/>
                <a:cs typeface="Doodle Basic"/>
              </a:rPr>
              <a:t>Members from the local </a:t>
            </a:r>
            <a:r>
              <a:rPr lang="en-US" sz="1000" dirty="0" err="1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odle Basic"/>
                <a:cs typeface="Doodle Basic"/>
              </a:rPr>
              <a:t>Wapaishone</a:t>
            </a:r>
            <a:r>
              <a:rPr lang="en-US" sz="1000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odle Basic"/>
                <a:cs typeface="Doodle Basic"/>
              </a:rPr>
              <a:t> tribe will be visiting and teaching schoolwide lessons next Thursday, November 7</a:t>
            </a:r>
            <a:r>
              <a:rPr lang="en-US" sz="1000" baseline="30000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odle Basic"/>
                <a:cs typeface="Doodle Basic"/>
              </a:rPr>
              <a:t>th</a:t>
            </a:r>
            <a:r>
              <a:rPr lang="en-US" sz="1000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odle Basic"/>
                <a:cs typeface="Doodle Basic"/>
              </a:rPr>
              <a:t>.  The events last most of the day and students learn about the culture and traditions of the tribe. </a:t>
            </a:r>
            <a:endParaRPr lang="en-US" sz="1000" dirty="0">
              <a:ln w="15875">
                <a:noFill/>
              </a:ln>
              <a:latin typeface="Doodle Basic"/>
              <a:cs typeface="Doodle Bas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6866" y="9781401"/>
            <a:ext cx="285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latin typeface="Doodle Basic"/>
              <a:cs typeface="Doodle Bas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26585" y="4355841"/>
            <a:ext cx="41364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With the end of our first trimester approaching quickly, we are doing reading assessments with each child individually.  During the assessment, children are asked to read a short book out loud as the teacher records any mistakes.  If they fix a mistake on their own, it does not count against them.  We are looking for a level where students can read 90-95% of the words correctly and retell the story afterwards.  Any practice at home will be great!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548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Doodle Basic</vt:lpstr>
      <vt:lpstr>Homegrown Doodle Font</vt:lpstr>
      <vt:lpstr>Janda Curlygirl Pop</vt:lpstr>
      <vt:lpstr>KG Seven Sixteen</vt:lpstr>
      <vt:lpstr>KG Sweet N Sassy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Oakes</dc:creator>
  <cp:lastModifiedBy>Neilander, Melinda</cp:lastModifiedBy>
  <cp:revision>22</cp:revision>
  <cp:lastPrinted>2019-10-29T00:03:55Z</cp:lastPrinted>
  <dcterms:created xsi:type="dcterms:W3CDTF">2012-10-13T01:07:10Z</dcterms:created>
  <dcterms:modified xsi:type="dcterms:W3CDTF">2019-10-29T00:04:30Z</dcterms:modified>
</cp:coreProperties>
</file>