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2964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7" autoAdjust="0"/>
    <p:restoredTop sz="94660"/>
  </p:normalViewPr>
  <p:slideViewPr>
    <p:cSldViewPr snapToGrid="0" snapToObjects="1">
      <p:cViewPr>
        <p:scale>
          <a:sx n="90" d="100"/>
          <a:sy n="90" d="100"/>
        </p:scale>
        <p:origin x="1104" y="-267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FD9B46-8D6E-4D44-9D67-42DFB37E5CD7}" type="datetimeFigureOut">
              <a:rPr lang="en-US" smtClean="0"/>
              <a:pPr/>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9029" y="456354"/>
            <a:ext cx="1922860" cy="97277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7753" y="456354"/>
            <a:ext cx="5641737" cy="97277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D9B46-8D6E-4D44-9D67-42DFB37E5CD7}" type="datetimeFigureOut">
              <a:rPr lang="en-US" smtClean="0"/>
              <a:pPr/>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7752" y="2658957"/>
            <a:ext cx="3782298" cy="752517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39591" y="2658957"/>
            <a:ext cx="3782298" cy="752517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FD9B46-8D6E-4D44-9D67-42DFB37E5CD7}" type="datetimeFigureOut">
              <a:rPr lang="en-US" smtClean="0"/>
              <a:pPr/>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FD9B46-8D6E-4D44-9D67-42DFB37E5CD7}" type="datetimeFigureOut">
              <a:rPr lang="en-US" smtClean="0"/>
              <a:pPr/>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FD9B46-8D6E-4D44-9D67-42DFB37E5CD7}" type="datetimeFigureOut">
              <a:rPr lang="en-US" smtClean="0"/>
              <a:pPr/>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D9B46-8D6E-4D44-9D67-42DFB37E5CD7}" type="datetimeFigureOut">
              <a:rPr lang="en-US" smtClean="0"/>
              <a:pPr/>
              <a:t>8/20/2019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D9B46-8D6E-4D44-9D67-42DFB37E5CD7}" type="datetimeFigureOut">
              <a:rPr lang="en-US" smtClean="0"/>
              <a:pPr/>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D9B46-8D6E-4D44-9D67-42DFB37E5CD7}" type="datetimeFigureOut">
              <a:rPr lang="en-US" smtClean="0"/>
              <a:pPr/>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6EFD9B46-8D6E-4D44-9D67-42DFB37E5CD7}" type="datetimeFigureOut">
              <a:rPr lang="en-US" smtClean="0"/>
              <a:pPr/>
              <a:t>8/20/2019</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40DFC2A7-2EFF-5341-AB74-670F391F0C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01.jpg"/>
          <p:cNvPicPr>
            <a:picLocks noChangeAspect="1"/>
          </p:cNvPicPr>
          <p:nvPr/>
        </p:nvPicPr>
        <p:blipFill>
          <a:blip r:embed="rId2"/>
          <a:stretch>
            <a:fillRect/>
          </a:stretch>
        </p:blipFill>
        <p:spPr>
          <a:xfrm>
            <a:off x="0" y="0"/>
            <a:ext cx="7771707" cy="10058400"/>
          </a:xfrm>
          <a:prstGeom prst="rect">
            <a:avLst/>
          </a:prstGeom>
        </p:spPr>
      </p:pic>
      <p:pic>
        <p:nvPicPr>
          <p:cNvPr id="5" name="Picture 4" descr="0310w.png"/>
          <p:cNvPicPr>
            <a:picLocks noChangeAspect="1"/>
          </p:cNvPicPr>
          <p:nvPr/>
        </p:nvPicPr>
        <p:blipFill>
          <a:blip r:embed="rId3"/>
          <a:stretch>
            <a:fillRect/>
          </a:stretch>
        </p:blipFill>
        <p:spPr>
          <a:xfrm>
            <a:off x="1700581" y="0"/>
            <a:ext cx="6071819" cy="1785955"/>
          </a:xfrm>
          <a:prstGeom prst="rect">
            <a:avLst/>
          </a:prstGeom>
        </p:spPr>
      </p:pic>
      <p:sp>
        <p:nvSpPr>
          <p:cNvPr id="6" name="TextBox 5"/>
          <p:cNvSpPr txBox="1"/>
          <p:nvPr/>
        </p:nvSpPr>
        <p:spPr>
          <a:xfrm>
            <a:off x="1700581" y="0"/>
            <a:ext cx="6071819" cy="677108"/>
          </a:xfrm>
          <a:prstGeom prst="rect">
            <a:avLst/>
          </a:prstGeom>
          <a:noFill/>
        </p:spPr>
        <p:txBody>
          <a:bodyPr wrap="square" rtlCol="0">
            <a:spAutoFit/>
          </a:bodyPr>
          <a:lstStyle/>
          <a:p>
            <a:pPr algn="ctr"/>
            <a:r>
              <a:rPr lang="en-US" sz="3800" b="1" dirty="0">
                <a:ln>
                  <a:solidFill>
                    <a:schemeClr val="tx1"/>
                  </a:solidFill>
                </a:ln>
                <a:effectLst>
                  <a:outerShdw blurRad="50800" dist="38100" dir="2700000" algn="tl" rotWithShape="0">
                    <a:srgbClr val="000000">
                      <a:alpha val="43000"/>
                    </a:srgbClr>
                  </a:outerShdw>
                </a:effectLst>
                <a:latin typeface="Janda Curlygirl Pop"/>
                <a:cs typeface="Homegrown Doodle Font"/>
              </a:rPr>
              <a:t>First Grade News</a:t>
            </a:r>
          </a:p>
        </p:txBody>
      </p:sp>
      <p:sp>
        <p:nvSpPr>
          <p:cNvPr id="7" name="TextBox 6"/>
          <p:cNvSpPr txBox="1"/>
          <p:nvPr/>
        </p:nvSpPr>
        <p:spPr>
          <a:xfrm>
            <a:off x="2018126" y="677108"/>
            <a:ext cx="5497490" cy="892552"/>
          </a:xfrm>
          <a:prstGeom prst="rect">
            <a:avLst/>
          </a:prstGeom>
          <a:noFill/>
        </p:spPr>
        <p:txBody>
          <a:bodyPr wrap="square" rtlCol="0">
            <a:spAutoFit/>
          </a:bodyPr>
          <a:lstStyle/>
          <a:p>
            <a:pPr algn="ctr"/>
            <a:r>
              <a:rPr lang="en-US" sz="2800" b="1" dirty="0">
                <a:latin typeface="KG Seven Sixteen"/>
                <a:cs typeface="KG Seven Sixteen"/>
              </a:rPr>
              <a:t>Mrs. </a:t>
            </a:r>
            <a:r>
              <a:rPr lang="en-US" sz="2800" b="1" dirty="0" err="1">
                <a:latin typeface="KG Seven Sixteen"/>
                <a:cs typeface="KG Seven Sixteen"/>
              </a:rPr>
              <a:t>Neilander</a:t>
            </a:r>
            <a:endParaRPr lang="en-US" sz="2800" b="1" dirty="0">
              <a:latin typeface="KG Seven Sixteen"/>
              <a:cs typeface="KG Seven Sixteen"/>
            </a:endParaRPr>
          </a:p>
          <a:p>
            <a:pPr algn="ctr"/>
            <a:r>
              <a:rPr lang="en-US" sz="2400" dirty="0">
                <a:latin typeface="KG Seven Sixteen"/>
                <a:cs typeface="KG Seven Sixteen"/>
              </a:rPr>
              <a:t>August 23, 2019</a:t>
            </a:r>
          </a:p>
        </p:txBody>
      </p:sp>
      <p:sp>
        <p:nvSpPr>
          <p:cNvPr id="12" name="Rounded Rectangle 11"/>
          <p:cNvSpPr/>
          <p:nvPr/>
        </p:nvSpPr>
        <p:spPr>
          <a:xfrm>
            <a:off x="252781" y="3499975"/>
            <a:ext cx="3132666" cy="855866"/>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252780" y="3499975"/>
            <a:ext cx="2998419" cy="769441"/>
          </a:xfrm>
          <a:prstGeom prst="rect">
            <a:avLst/>
          </a:prstGeom>
          <a:noFill/>
        </p:spPr>
        <p:txBody>
          <a:bodyPr wrap="square" rtlCol="0">
            <a:spAutoFit/>
          </a:bodyPr>
          <a:lstStyle/>
          <a:p>
            <a:pPr algn="ctr"/>
            <a:r>
              <a:rPr lang="en-US" dirty="0">
                <a:ln>
                  <a:solidFill>
                    <a:schemeClr val="tx1"/>
                  </a:solidFill>
                </a:ln>
                <a:effectLst>
                  <a:glow rad="101600">
                    <a:schemeClr val="bg1">
                      <a:lumMod val="75000"/>
                      <a:alpha val="75000"/>
                    </a:schemeClr>
                  </a:glow>
                  <a:outerShdw blurRad="50800" dist="38100" dir="2700000" algn="tl" rotWithShape="0">
                    <a:srgbClr val="000000">
                      <a:alpha val="43000"/>
                    </a:srgbClr>
                  </a:outerShdw>
                </a:effectLst>
                <a:latin typeface="KG Sweet N Sassy"/>
                <a:cs typeface="KG Sweet N Sassy"/>
              </a:rPr>
              <a:t>Author of the Week:</a:t>
            </a:r>
          </a:p>
          <a:p>
            <a:pPr algn="ctr"/>
            <a:r>
              <a:rPr lang="en-US" sz="1200" dirty="0">
                <a:ln>
                  <a:solidFill>
                    <a:schemeClr val="tx1"/>
                  </a:solidFill>
                </a:ln>
                <a:effectLst>
                  <a:glow rad="101600">
                    <a:schemeClr val="bg1">
                      <a:lumMod val="75000"/>
                      <a:alpha val="75000"/>
                    </a:schemeClr>
                  </a:glow>
                </a:effectLst>
                <a:latin typeface="Comic Sans MS" panose="030F0702030302020204" pitchFamily="66" charset="0"/>
                <a:cs typeface="KG Sweet N Sassy"/>
              </a:rPr>
              <a:t>Next week we will begin to study and read books written by Kevin </a:t>
            </a:r>
            <a:r>
              <a:rPr lang="en-US" sz="1200" dirty="0" err="1">
                <a:ln>
                  <a:solidFill>
                    <a:schemeClr val="tx1"/>
                  </a:solidFill>
                </a:ln>
                <a:effectLst>
                  <a:glow rad="101600">
                    <a:schemeClr val="bg1">
                      <a:lumMod val="75000"/>
                      <a:alpha val="75000"/>
                    </a:schemeClr>
                  </a:glow>
                </a:effectLst>
                <a:latin typeface="Comic Sans MS" panose="030F0702030302020204" pitchFamily="66" charset="0"/>
                <a:cs typeface="KG Sweet N Sassy"/>
              </a:rPr>
              <a:t>Henkes</a:t>
            </a:r>
            <a:r>
              <a:rPr lang="en-US" sz="1200" dirty="0">
                <a:ln>
                  <a:solidFill>
                    <a:schemeClr val="tx1"/>
                  </a:solidFill>
                </a:ln>
                <a:effectLst>
                  <a:glow rad="101600">
                    <a:schemeClr val="bg1">
                      <a:lumMod val="75000"/>
                      <a:alpha val="75000"/>
                    </a:schemeClr>
                  </a:glow>
                </a:effectLst>
                <a:latin typeface="Comic Sans MS" panose="030F0702030302020204" pitchFamily="66" charset="0"/>
                <a:cs typeface="KG Sweet N Sassy"/>
              </a:rPr>
              <a:t>.</a:t>
            </a:r>
          </a:p>
        </p:txBody>
      </p:sp>
      <p:sp>
        <p:nvSpPr>
          <p:cNvPr id="14" name="Rounded Rectangle 13"/>
          <p:cNvSpPr/>
          <p:nvPr/>
        </p:nvSpPr>
        <p:spPr>
          <a:xfrm>
            <a:off x="221353" y="4469862"/>
            <a:ext cx="3132666" cy="1549938"/>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118534" y="4469862"/>
            <a:ext cx="3377141" cy="446276"/>
          </a:xfrm>
          <a:prstGeom prst="rect">
            <a:avLst/>
          </a:prstGeom>
          <a:noFill/>
        </p:spPr>
        <p:txBody>
          <a:bodyPr wrap="square" rtlCol="0">
            <a:spAutoFit/>
          </a:bodyPr>
          <a:lstStyle/>
          <a:p>
            <a:pPr algn="ctr"/>
            <a:r>
              <a:rPr lang="en-US" sz="1100" dirty="0">
                <a:ln w="15875">
                  <a:solidFill>
                    <a:schemeClr val="tx1"/>
                  </a:solidFill>
                </a:ln>
                <a:effectLst>
                  <a:glow rad="101600">
                    <a:schemeClr val="bg1">
                      <a:lumMod val="75000"/>
                      <a:alpha val="75000"/>
                    </a:schemeClr>
                  </a:glow>
                </a:effectLst>
                <a:latin typeface="KG Sweet N Sassy"/>
                <a:cs typeface="KG Sweet N Sassy"/>
              </a:rPr>
              <a:t>Other Important Information:</a:t>
            </a:r>
          </a:p>
          <a:p>
            <a:pPr algn="ctr"/>
            <a:endParaRPr lang="en-US" sz="1200" dirty="0">
              <a:ln w="15875">
                <a:solidFill>
                  <a:schemeClr val="tx1"/>
                </a:solidFill>
              </a:ln>
              <a:effectLst>
                <a:glow rad="101600">
                  <a:schemeClr val="bg1">
                    <a:lumMod val="75000"/>
                    <a:alpha val="75000"/>
                  </a:schemeClr>
                </a:glow>
              </a:effectLst>
              <a:latin typeface="Comic Sans MS" panose="030F0702030302020204" pitchFamily="66" charset="0"/>
              <a:cs typeface="KG Sweet N Sassy"/>
            </a:endParaRPr>
          </a:p>
        </p:txBody>
      </p:sp>
      <p:sp>
        <p:nvSpPr>
          <p:cNvPr id="19" name="Rounded Rectangle 18"/>
          <p:cNvSpPr/>
          <p:nvPr/>
        </p:nvSpPr>
        <p:spPr>
          <a:xfrm>
            <a:off x="118534" y="6193506"/>
            <a:ext cx="3251199" cy="1731294"/>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21" name="TextBox 20"/>
          <p:cNvSpPr txBox="1"/>
          <p:nvPr/>
        </p:nvSpPr>
        <p:spPr>
          <a:xfrm>
            <a:off x="205639" y="6193506"/>
            <a:ext cx="3132666" cy="369332"/>
          </a:xfrm>
          <a:prstGeom prst="rect">
            <a:avLst/>
          </a:prstGeom>
          <a:noFill/>
        </p:spPr>
        <p:txBody>
          <a:bodyPr wrap="square" rtlCol="0">
            <a:spAutoFit/>
          </a:bodyPr>
          <a:lstStyle/>
          <a:p>
            <a:pPr algn="ctr"/>
            <a:r>
              <a:rPr lang="en-US" sz="1800" dirty="0">
                <a:ln w="15875">
                  <a:solidFill>
                    <a:schemeClr val="tx1"/>
                  </a:solidFill>
                </a:ln>
                <a:effectLst>
                  <a:glow rad="101600">
                    <a:schemeClr val="bg1">
                      <a:lumMod val="75000"/>
                      <a:alpha val="75000"/>
                    </a:schemeClr>
                  </a:glow>
                </a:effectLst>
                <a:latin typeface="KG Sweet N Sassy"/>
                <a:cs typeface="KG Sweet N Sassy"/>
              </a:rPr>
              <a:t>Questions to ask your child:</a:t>
            </a:r>
          </a:p>
        </p:txBody>
      </p:sp>
      <p:sp>
        <p:nvSpPr>
          <p:cNvPr id="22" name="TextBox 21"/>
          <p:cNvSpPr txBox="1"/>
          <p:nvPr/>
        </p:nvSpPr>
        <p:spPr>
          <a:xfrm>
            <a:off x="4432300" y="8486745"/>
            <a:ext cx="2600716" cy="400110"/>
          </a:xfrm>
          <a:prstGeom prst="rect">
            <a:avLst/>
          </a:prstGeom>
          <a:noFill/>
        </p:spPr>
        <p:txBody>
          <a:bodyPr wrap="square" rtlCol="0">
            <a:spAutoFit/>
          </a:bodyPr>
          <a:lstStyle/>
          <a:p>
            <a:pPr algn="ctr"/>
            <a:r>
              <a:rPr lang="en-US" dirty="0">
                <a:ln w="15875">
                  <a:noFill/>
                </a:ln>
                <a:effectLst/>
                <a:latin typeface="Doodle Basic"/>
                <a:cs typeface="Doodle Basic"/>
              </a:rPr>
              <a:t> </a:t>
            </a:r>
          </a:p>
        </p:txBody>
      </p:sp>
      <p:sp>
        <p:nvSpPr>
          <p:cNvPr id="2" name="TextBox 1"/>
          <p:cNvSpPr txBox="1"/>
          <p:nvPr/>
        </p:nvSpPr>
        <p:spPr>
          <a:xfrm>
            <a:off x="2064554" y="1764404"/>
            <a:ext cx="5497490" cy="1600438"/>
          </a:xfrm>
          <a:prstGeom prst="rect">
            <a:avLst/>
          </a:prstGeom>
          <a:noFill/>
        </p:spPr>
        <p:txBody>
          <a:bodyPr wrap="square" rtlCol="0">
            <a:spAutoFit/>
          </a:bodyPr>
          <a:lstStyle/>
          <a:p>
            <a:r>
              <a:rPr lang="en-US" sz="1400" dirty="0"/>
              <a:t>  We just finished a successful second week of 1</a:t>
            </a:r>
            <a:r>
              <a:rPr lang="en-US" sz="1400" baseline="30000" dirty="0"/>
              <a:t>st</a:t>
            </a:r>
            <a:r>
              <a:rPr lang="en-US" sz="1400" dirty="0"/>
              <a:t> Grade!  Thank you to those that were able to attend our Back-To-School Night presentation.  I hope it was helpful for you.  If you have not already returned the Information Sheet, please do so as soon as possible, and I promise this is the last form for a while!  I am sending home the information that we covered in today’s </a:t>
            </a:r>
            <a:r>
              <a:rPr lang="en-US" sz="1400" dirty="0" err="1"/>
              <a:t>peechee</a:t>
            </a:r>
            <a:r>
              <a:rPr lang="en-US" sz="1400" dirty="0"/>
              <a:t> for those of you who were unable to attend.</a:t>
            </a:r>
          </a:p>
          <a:p>
            <a:pPr algn="ctr"/>
            <a:r>
              <a:rPr lang="en-US" sz="1400" dirty="0"/>
              <a:t>  Thank you!  </a:t>
            </a:r>
          </a:p>
        </p:txBody>
      </p:sp>
      <p:sp>
        <p:nvSpPr>
          <p:cNvPr id="3" name="TextBox 2"/>
          <p:cNvSpPr txBox="1"/>
          <p:nvPr/>
        </p:nvSpPr>
        <p:spPr>
          <a:xfrm>
            <a:off x="371475" y="8486745"/>
            <a:ext cx="2879724" cy="1169551"/>
          </a:xfrm>
          <a:prstGeom prst="rect">
            <a:avLst/>
          </a:prstGeom>
          <a:noFill/>
        </p:spPr>
        <p:txBody>
          <a:bodyPr wrap="square" rtlCol="0">
            <a:spAutoFit/>
          </a:bodyPr>
          <a:lstStyle/>
          <a:p>
            <a:pPr algn="ctr"/>
            <a:r>
              <a:rPr lang="en-US" sz="1100" dirty="0"/>
              <a:t>*</a:t>
            </a:r>
            <a:r>
              <a:rPr lang="en-US" sz="1400" dirty="0"/>
              <a:t>Treasure boxes are due on Friday, September 4</a:t>
            </a:r>
            <a:r>
              <a:rPr lang="en-US" sz="1400" baseline="30000" dirty="0"/>
              <a:t>th</a:t>
            </a:r>
            <a:r>
              <a:rPr lang="en-US" sz="1400" dirty="0"/>
              <a:t> .</a:t>
            </a:r>
          </a:p>
          <a:p>
            <a:pPr algn="ctr"/>
            <a:r>
              <a:rPr lang="en-US" sz="1400" dirty="0"/>
              <a:t>*Regular homework packets will begin on Friday the 13</a:t>
            </a:r>
            <a:r>
              <a:rPr lang="en-US" sz="1400" baseline="30000" dirty="0"/>
              <a:t>th</a:t>
            </a:r>
            <a:r>
              <a:rPr lang="en-US" sz="1400" dirty="0"/>
              <a:t> of September. </a:t>
            </a:r>
            <a:r>
              <a:rPr lang="en-US" sz="1000" dirty="0"/>
              <a:t>(As creepy as that sounds….)</a:t>
            </a:r>
          </a:p>
        </p:txBody>
      </p:sp>
      <p:sp>
        <p:nvSpPr>
          <p:cNvPr id="8" name="TextBox 7"/>
          <p:cNvSpPr txBox="1"/>
          <p:nvPr/>
        </p:nvSpPr>
        <p:spPr>
          <a:xfrm>
            <a:off x="3760982" y="4414968"/>
            <a:ext cx="3943349" cy="1015663"/>
          </a:xfrm>
          <a:prstGeom prst="rect">
            <a:avLst/>
          </a:prstGeom>
          <a:noFill/>
        </p:spPr>
        <p:txBody>
          <a:bodyPr wrap="square" rtlCol="0">
            <a:spAutoFit/>
          </a:bodyPr>
          <a:lstStyle/>
          <a:p>
            <a:r>
              <a:rPr lang="en-US" sz="1200" dirty="0"/>
              <a:t>We have been studying the Pledge of Allegiance and have just completed our book about it.  Be sure to have your child read their book to you and explain what each page means.  This would be a great thing to save and put in our upcoming Treasure Boxes.  </a:t>
            </a:r>
          </a:p>
        </p:txBody>
      </p:sp>
      <p:sp>
        <p:nvSpPr>
          <p:cNvPr id="9" name="TextBox 8"/>
          <p:cNvSpPr txBox="1"/>
          <p:nvPr/>
        </p:nvSpPr>
        <p:spPr>
          <a:xfrm>
            <a:off x="3726558" y="5796451"/>
            <a:ext cx="4081657" cy="1015663"/>
          </a:xfrm>
          <a:prstGeom prst="rect">
            <a:avLst/>
          </a:prstGeom>
          <a:noFill/>
        </p:spPr>
        <p:txBody>
          <a:bodyPr wrap="square" rtlCol="0">
            <a:spAutoFit/>
          </a:bodyPr>
          <a:lstStyle/>
          <a:p>
            <a:r>
              <a:rPr lang="en-US" sz="1200" dirty="0"/>
              <a:t>In writing this week we worked on writing informative pieces about our flag.  We began with taking notes, then making circle maps, moved to tree maps, then on to 3 complete sentences.  Next, we worked on editing our final pieces with a partner looking for capitals, periods, and finger spacing.  </a:t>
            </a:r>
          </a:p>
        </p:txBody>
      </p:sp>
      <p:sp>
        <p:nvSpPr>
          <p:cNvPr id="10" name="TextBox 9"/>
          <p:cNvSpPr txBox="1"/>
          <p:nvPr/>
        </p:nvSpPr>
        <p:spPr>
          <a:xfrm>
            <a:off x="3895725" y="7305675"/>
            <a:ext cx="3743324" cy="938719"/>
          </a:xfrm>
          <a:prstGeom prst="rect">
            <a:avLst/>
          </a:prstGeom>
          <a:noFill/>
        </p:spPr>
        <p:txBody>
          <a:bodyPr wrap="square" rtlCol="0">
            <a:spAutoFit/>
          </a:bodyPr>
          <a:lstStyle/>
          <a:p>
            <a:r>
              <a:rPr lang="en-US" sz="1100" dirty="0"/>
              <a:t>Please look for the math newsletter in today’s </a:t>
            </a:r>
            <a:r>
              <a:rPr lang="en-US" sz="1100" dirty="0" err="1"/>
              <a:t>peechee</a:t>
            </a:r>
            <a:r>
              <a:rPr lang="en-US" sz="1100" dirty="0"/>
              <a:t> explaining our unit of study.  In addition to this information, we have begun using our math journals.  In them, students are drawing a picture, writing an equation, writing their solutions, and discussing their results.</a:t>
            </a:r>
          </a:p>
        </p:txBody>
      </p:sp>
      <p:sp>
        <p:nvSpPr>
          <p:cNvPr id="11" name="TextBox 10"/>
          <p:cNvSpPr txBox="1"/>
          <p:nvPr/>
        </p:nvSpPr>
        <p:spPr>
          <a:xfrm>
            <a:off x="3884612" y="8348245"/>
            <a:ext cx="3696091" cy="1446550"/>
          </a:xfrm>
          <a:prstGeom prst="rect">
            <a:avLst/>
          </a:prstGeom>
          <a:noFill/>
        </p:spPr>
        <p:txBody>
          <a:bodyPr wrap="square" rtlCol="0">
            <a:spAutoFit/>
          </a:bodyPr>
          <a:lstStyle/>
          <a:p>
            <a:pPr algn="ctr"/>
            <a:r>
              <a:rPr lang="en-US" sz="1800" b="1" dirty="0">
                <a:effectLst>
                  <a:outerShdw blurRad="38100" dist="38100" dir="2700000" algn="tl">
                    <a:srgbClr val="000000">
                      <a:alpha val="43137"/>
                    </a:srgbClr>
                  </a:outerShdw>
                </a:effectLst>
              </a:rPr>
              <a:t>Math Questions to ask your child:</a:t>
            </a:r>
          </a:p>
          <a:p>
            <a:pPr algn="ctr"/>
            <a:r>
              <a:rPr lang="en-US" sz="1400" dirty="0">
                <a:effectLst>
                  <a:outerShdw blurRad="38100" dist="38100" dir="2700000" algn="tl">
                    <a:srgbClr val="000000">
                      <a:alpha val="43137"/>
                    </a:srgbClr>
                  </a:outerShdw>
                </a:effectLst>
              </a:rPr>
              <a:t>*Can you tell me what the M.E.S. model stands for when your solving a math problem?  </a:t>
            </a:r>
          </a:p>
          <a:p>
            <a:pPr algn="ctr"/>
            <a:r>
              <a:rPr lang="en-US" sz="1400" dirty="0">
                <a:effectLst>
                  <a:outerShdw blurRad="38100" dist="38100" dir="2700000" algn="tl">
                    <a:srgbClr val="000000">
                      <a:alpha val="43137"/>
                    </a:srgbClr>
                  </a:outerShdw>
                </a:effectLst>
              </a:rPr>
              <a:t>(</a:t>
            </a:r>
            <a:r>
              <a:rPr lang="en-US" sz="1400" b="1" dirty="0">
                <a:effectLst>
                  <a:outerShdw blurRad="38100" dist="38100" dir="2700000" algn="tl">
                    <a:srgbClr val="000000">
                      <a:alpha val="43137"/>
                    </a:srgbClr>
                  </a:outerShdw>
                </a:effectLst>
              </a:rPr>
              <a:t>M</a:t>
            </a:r>
            <a:r>
              <a:rPr lang="en-US" sz="1400" dirty="0">
                <a:effectLst>
                  <a:outerShdw blurRad="38100" dist="38100" dir="2700000" algn="tl">
                    <a:srgbClr val="000000">
                      <a:alpha val="43137"/>
                    </a:srgbClr>
                  </a:outerShdw>
                </a:effectLst>
              </a:rPr>
              <a:t>odel, </a:t>
            </a:r>
            <a:r>
              <a:rPr lang="en-US" sz="1400" b="1" dirty="0">
                <a:effectLst>
                  <a:outerShdw blurRad="38100" dist="38100" dir="2700000" algn="tl">
                    <a:srgbClr val="000000">
                      <a:alpha val="43137"/>
                    </a:srgbClr>
                  </a:outerShdw>
                </a:effectLst>
              </a:rPr>
              <a:t>E</a:t>
            </a:r>
            <a:r>
              <a:rPr lang="en-US" sz="1400" dirty="0">
                <a:effectLst>
                  <a:outerShdw blurRad="38100" dist="38100" dir="2700000" algn="tl">
                    <a:srgbClr val="000000">
                      <a:alpha val="43137"/>
                    </a:srgbClr>
                  </a:outerShdw>
                </a:effectLst>
              </a:rPr>
              <a:t>quation, </a:t>
            </a:r>
            <a:r>
              <a:rPr lang="en-US" sz="1400" b="1" dirty="0">
                <a:effectLst>
                  <a:outerShdw blurRad="38100" dist="38100" dir="2700000" algn="tl">
                    <a:srgbClr val="000000">
                      <a:alpha val="43137"/>
                    </a:srgbClr>
                  </a:outerShdw>
                </a:effectLst>
              </a:rPr>
              <a:t>S</a:t>
            </a:r>
            <a:r>
              <a:rPr lang="en-US" sz="1400" dirty="0">
                <a:effectLst>
                  <a:outerShdw blurRad="38100" dist="38100" dir="2700000" algn="tl">
                    <a:srgbClr val="000000">
                      <a:alpha val="43137"/>
                    </a:srgbClr>
                  </a:outerShdw>
                </a:effectLst>
              </a:rPr>
              <a:t>olution)</a:t>
            </a:r>
          </a:p>
          <a:p>
            <a:pPr algn="ctr"/>
            <a:r>
              <a:rPr lang="en-US" sz="1400" dirty="0">
                <a:effectLst>
                  <a:outerShdw blurRad="38100" dist="38100" dir="2700000" algn="tl">
                    <a:srgbClr val="000000">
                      <a:alpha val="43137"/>
                    </a:srgbClr>
                  </a:outerShdw>
                </a:effectLst>
              </a:rPr>
              <a:t>*What happens to your brain when you find and fix mistakes that you made?  </a:t>
            </a:r>
            <a:endParaRPr lang="en-US" sz="1400" dirty="0"/>
          </a:p>
        </p:txBody>
      </p:sp>
      <p:sp>
        <p:nvSpPr>
          <p:cNvPr id="16" name="TextBox 15"/>
          <p:cNvSpPr txBox="1"/>
          <p:nvPr/>
        </p:nvSpPr>
        <p:spPr>
          <a:xfrm>
            <a:off x="169132" y="6514623"/>
            <a:ext cx="3159182" cy="1569660"/>
          </a:xfrm>
          <a:prstGeom prst="rect">
            <a:avLst/>
          </a:prstGeom>
          <a:noFill/>
        </p:spPr>
        <p:txBody>
          <a:bodyPr wrap="square" rtlCol="0">
            <a:spAutoFit/>
          </a:bodyPr>
          <a:lstStyle/>
          <a:p>
            <a:r>
              <a:rPr lang="en-US" sz="1200" dirty="0"/>
              <a:t>*</a:t>
            </a:r>
            <a:r>
              <a:rPr lang="en-US" sz="1400" dirty="0"/>
              <a:t>Why are there 50 stars and 13 stripes on our American flag?</a:t>
            </a:r>
          </a:p>
          <a:p>
            <a:r>
              <a:rPr lang="en-US" sz="1400" dirty="0"/>
              <a:t>*What was your favorite part of 1</a:t>
            </a:r>
            <a:r>
              <a:rPr lang="en-US" sz="1400" baseline="30000" dirty="0"/>
              <a:t>st</a:t>
            </a:r>
            <a:r>
              <a:rPr lang="en-US" sz="1400" dirty="0"/>
              <a:t> Grade this week?  </a:t>
            </a:r>
          </a:p>
          <a:p>
            <a:r>
              <a:rPr lang="en-US" sz="1400" dirty="0"/>
              <a:t>*What are some of the signals and cheers we have been using in 1</a:t>
            </a:r>
            <a:r>
              <a:rPr lang="en-US" sz="1400" baseline="30000" dirty="0"/>
              <a:t>st</a:t>
            </a:r>
            <a:r>
              <a:rPr lang="en-US" sz="1400" dirty="0"/>
              <a:t> Grade?</a:t>
            </a:r>
          </a:p>
          <a:p>
            <a:endParaRPr lang="en-US" sz="1200" dirty="0"/>
          </a:p>
        </p:txBody>
      </p:sp>
      <p:sp>
        <p:nvSpPr>
          <p:cNvPr id="17" name="TextBox 16"/>
          <p:cNvSpPr txBox="1"/>
          <p:nvPr/>
        </p:nvSpPr>
        <p:spPr>
          <a:xfrm>
            <a:off x="215630" y="4638106"/>
            <a:ext cx="3112684" cy="1461939"/>
          </a:xfrm>
          <a:prstGeom prst="rect">
            <a:avLst/>
          </a:prstGeom>
          <a:noFill/>
        </p:spPr>
        <p:txBody>
          <a:bodyPr wrap="square" rtlCol="0">
            <a:spAutoFit/>
          </a:bodyPr>
          <a:lstStyle/>
          <a:p>
            <a:r>
              <a:rPr lang="en-US" sz="1200" dirty="0"/>
              <a:t>*</a:t>
            </a:r>
            <a:r>
              <a:rPr lang="en-US" sz="1100" dirty="0"/>
              <a:t>I put a weekly behavior score on </a:t>
            </a:r>
            <a:r>
              <a:rPr lang="en-US" sz="1100" dirty="0" err="1"/>
              <a:t>peechees</a:t>
            </a:r>
            <a:r>
              <a:rPr lang="en-US" sz="1100" dirty="0"/>
              <a:t> each week.  It is a scale of 1-5, with 1 being the best.  This score should correlate with the behavior chart I send home each Friday.</a:t>
            </a:r>
          </a:p>
          <a:p>
            <a:r>
              <a:rPr lang="en-US" sz="1100" dirty="0"/>
              <a:t>*If you change the way your child is to get home during the day, please </a:t>
            </a:r>
            <a:r>
              <a:rPr lang="en-US" sz="1100" b="1" dirty="0"/>
              <a:t>do not </a:t>
            </a:r>
            <a:r>
              <a:rPr lang="en-US" sz="1100" dirty="0"/>
              <a:t>inform me in an e-mail that afternoon.  I often don’t have time to read them till after school.  Instead, call the office.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587</TotalTime>
  <Words>503</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Comic Sans MS</vt:lpstr>
      <vt:lpstr>Doodle Basic</vt:lpstr>
      <vt:lpstr>Homegrown Doodle Font</vt:lpstr>
      <vt:lpstr>Janda Curlygirl Pop</vt:lpstr>
      <vt:lpstr>KG Seven Sixteen</vt:lpstr>
      <vt:lpstr>KG Sweet N Sassy</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Oakes</dc:creator>
  <cp:lastModifiedBy>Neilander, Melinda</cp:lastModifiedBy>
  <cp:revision>17</cp:revision>
  <cp:lastPrinted>2019-08-20T23:00:26Z</cp:lastPrinted>
  <dcterms:created xsi:type="dcterms:W3CDTF">2012-10-13T01:07:10Z</dcterms:created>
  <dcterms:modified xsi:type="dcterms:W3CDTF">2019-08-20T23:01:13Z</dcterms:modified>
</cp:coreProperties>
</file>