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772400" cy="10058400"/>
  <p:notesSz cx="6858000" cy="92964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7" autoAdjust="0"/>
    <p:restoredTop sz="94660"/>
  </p:normalViewPr>
  <p:slideViewPr>
    <p:cSldViewPr snapToGrid="0" snapToObjects="1">
      <p:cViewPr>
        <p:scale>
          <a:sx n="100" d="100"/>
          <a:sy n="100" d="100"/>
        </p:scale>
        <p:origin x="852" y="-228"/>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A2F22FB-0FDA-4991-84A0-3055B3EAF7F1}" type="datetimeFigureOut">
              <a:rPr lang="en-US" smtClean="0"/>
              <a:t>8/27/2018</a:t>
            </a:fld>
            <a:endParaRPr lang="en-US"/>
          </a:p>
        </p:txBody>
      </p:sp>
      <p:sp>
        <p:nvSpPr>
          <p:cNvPr id="4" name="Slide Image Placeholder 3"/>
          <p:cNvSpPr>
            <a:spLocks noGrp="1" noRot="1" noChangeAspect="1"/>
          </p:cNvSpPr>
          <p:nvPr>
            <p:ph type="sldImg" idx="2"/>
          </p:nvPr>
        </p:nvSpPr>
        <p:spPr>
          <a:xfrm>
            <a:off x="22177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9"/>
            <a:ext cx="2971800" cy="466433"/>
          </a:xfrm>
          <a:prstGeom prst="rect">
            <a:avLst/>
          </a:prstGeom>
        </p:spPr>
        <p:txBody>
          <a:bodyPr vert="horz" lIns="91440" tIns="45720" rIns="91440" bIns="45720" rtlCol="0" anchor="b"/>
          <a:lstStyle>
            <a:lvl1pPr algn="r">
              <a:defRPr sz="1200"/>
            </a:lvl1pPr>
          </a:lstStyle>
          <a:p>
            <a:fld id="{6837B6BF-2540-41E8-8934-7AC66CE36212}" type="slidenum">
              <a:rPr lang="en-US" smtClean="0"/>
              <a:t>‹#›</a:t>
            </a:fld>
            <a:endParaRPr lang="en-US"/>
          </a:p>
        </p:txBody>
      </p:sp>
    </p:spTree>
    <p:extLst>
      <p:ext uri="{BB962C8B-B14F-4D97-AF65-F5344CB8AC3E}">
        <p14:creationId xmlns:p14="http://schemas.microsoft.com/office/powerpoint/2010/main" val="381862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37B6BF-2540-41E8-8934-7AC66CE36212}" type="slidenum">
              <a:rPr lang="en-US" smtClean="0"/>
              <a:t>1</a:t>
            </a:fld>
            <a:endParaRPr lang="en-US"/>
          </a:p>
        </p:txBody>
      </p:sp>
    </p:spTree>
    <p:extLst>
      <p:ext uri="{BB962C8B-B14F-4D97-AF65-F5344CB8AC3E}">
        <p14:creationId xmlns:p14="http://schemas.microsoft.com/office/powerpoint/2010/main" val="2500184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FD9B46-8D6E-4D44-9D67-42DFB37E5CD7}" type="datetimeFigureOut">
              <a:rPr lang="en-US" smtClean="0"/>
              <a:pPr/>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D9B46-8D6E-4D44-9D67-42DFB37E5CD7}" type="datetimeFigureOut">
              <a:rPr lang="en-US" smtClean="0"/>
              <a:pPr/>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9029" y="456354"/>
            <a:ext cx="1922860" cy="97277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7753" y="456354"/>
            <a:ext cx="5641737" cy="97277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D9B46-8D6E-4D44-9D67-42DFB37E5CD7}" type="datetimeFigureOut">
              <a:rPr lang="en-US" smtClean="0"/>
              <a:pPr/>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D9B46-8D6E-4D44-9D67-42DFB37E5CD7}" type="datetimeFigureOut">
              <a:rPr lang="en-US" smtClean="0"/>
              <a:pPr/>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D9B46-8D6E-4D44-9D67-42DFB37E5CD7}" type="datetimeFigureOut">
              <a:rPr lang="en-US" smtClean="0"/>
              <a:pPr/>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7752"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39591"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FD9B46-8D6E-4D44-9D67-42DFB37E5CD7}" type="datetimeFigureOut">
              <a:rPr lang="en-US" smtClean="0"/>
              <a:pPr/>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FD9B46-8D6E-4D44-9D67-42DFB37E5CD7}" type="datetimeFigureOut">
              <a:rPr lang="en-US" smtClean="0"/>
              <a:pPr/>
              <a:t>8/27/2018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FD9B46-8D6E-4D44-9D67-42DFB37E5CD7}" type="datetimeFigureOut">
              <a:rPr lang="en-US" smtClean="0"/>
              <a:pPr/>
              <a:t>8/27/2018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D9B46-8D6E-4D44-9D67-42DFB37E5CD7}" type="datetimeFigureOut">
              <a:rPr lang="en-US" smtClean="0"/>
              <a:pPr/>
              <a:t>8/27/2018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EFD9B46-8D6E-4D44-9D67-42DFB37E5CD7}" type="datetimeFigureOut">
              <a:rPr lang="en-US" smtClean="0"/>
              <a:pPr/>
              <a:t>8/27/2018</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0DFC2A7-2EFF-5341-AB74-670F391F0C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01.jpg"/>
          <p:cNvPicPr>
            <a:picLocks noChangeAspect="1"/>
          </p:cNvPicPr>
          <p:nvPr/>
        </p:nvPicPr>
        <p:blipFill>
          <a:blip r:embed="rId3"/>
          <a:stretch>
            <a:fillRect/>
          </a:stretch>
        </p:blipFill>
        <p:spPr>
          <a:xfrm>
            <a:off x="0" y="0"/>
            <a:ext cx="7771707" cy="10058400"/>
          </a:xfrm>
          <a:prstGeom prst="rect">
            <a:avLst/>
          </a:prstGeom>
        </p:spPr>
      </p:pic>
      <p:pic>
        <p:nvPicPr>
          <p:cNvPr id="5" name="Picture 4" descr="0310w.png"/>
          <p:cNvPicPr>
            <a:picLocks noChangeAspect="1"/>
          </p:cNvPicPr>
          <p:nvPr/>
        </p:nvPicPr>
        <p:blipFill>
          <a:blip r:embed="rId4"/>
          <a:stretch>
            <a:fillRect/>
          </a:stretch>
        </p:blipFill>
        <p:spPr>
          <a:xfrm>
            <a:off x="1700581" y="0"/>
            <a:ext cx="6071819" cy="1785955"/>
          </a:xfrm>
          <a:prstGeom prst="rect">
            <a:avLst/>
          </a:prstGeom>
        </p:spPr>
      </p:pic>
      <p:sp>
        <p:nvSpPr>
          <p:cNvPr id="6" name="TextBox 5"/>
          <p:cNvSpPr txBox="1"/>
          <p:nvPr/>
        </p:nvSpPr>
        <p:spPr>
          <a:xfrm>
            <a:off x="1700581" y="0"/>
            <a:ext cx="6071819" cy="677108"/>
          </a:xfrm>
          <a:prstGeom prst="rect">
            <a:avLst/>
          </a:prstGeom>
          <a:noFill/>
        </p:spPr>
        <p:txBody>
          <a:bodyPr wrap="square" rtlCol="0">
            <a:spAutoFit/>
          </a:bodyPr>
          <a:lstStyle/>
          <a:p>
            <a:pPr algn="ctr"/>
            <a:r>
              <a:rPr lang="en-US" sz="3800" b="1" dirty="0" smtClean="0">
                <a:ln>
                  <a:solidFill>
                    <a:schemeClr val="tx1"/>
                  </a:solidFill>
                </a:ln>
                <a:effectLst>
                  <a:outerShdw blurRad="50800" dist="38100" dir="2700000" algn="tl" rotWithShape="0">
                    <a:srgbClr val="000000">
                      <a:alpha val="43000"/>
                    </a:srgbClr>
                  </a:outerShdw>
                </a:effectLst>
                <a:latin typeface="Janda Curlygirl Pop"/>
                <a:cs typeface="Homegrown Doodle Font"/>
              </a:rPr>
              <a:t>First Grade News</a:t>
            </a:r>
            <a:endParaRPr lang="en-US" sz="3800" b="1" dirty="0">
              <a:ln>
                <a:solidFill>
                  <a:schemeClr val="tx1"/>
                </a:solidFill>
              </a:ln>
              <a:effectLst>
                <a:outerShdw blurRad="50800" dist="38100" dir="2700000" algn="tl" rotWithShape="0">
                  <a:srgbClr val="000000">
                    <a:alpha val="43000"/>
                  </a:srgbClr>
                </a:outerShdw>
              </a:effectLst>
              <a:latin typeface="Janda Curlygirl Pop"/>
              <a:cs typeface="Homegrown Doodle Font"/>
            </a:endParaRPr>
          </a:p>
        </p:txBody>
      </p:sp>
      <p:sp>
        <p:nvSpPr>
          <p:cNvPr id="7" name="TextBox 6"/>
          <p:cNvSpPr txBox="1"/>
          <p:nvPr/>
        </p:nvSpPr>
        <p:spPr>
          <a:xfrm>
            <a:off x="2018126" y="677108"/>
            <a:ext cx="5497490" cy="892552"/>
          </a:xfrm>
          <a:prstGeom prst="rect">
            <a:avLst/>
          </a:prstGeom>
          <a:noFill/>
        </p:spPr>
        <p:txBody>
          <a:bodyPr wrap="square" rtlCol="0">
            <a:spAutoFit/>
          </a:bodyPr>
          <a:lstStyle/>
          <a:p>
            <a:pPr algn="ctr"/>
            <a:r>
              <a:rPr lang="en-US" sz="2800" dirty="0" smtClean="0">
                <a:latin typeface="KG Seven Sixteen"/>
                <a:cs typeface="KG Seven Sixteen"/>
              </a:rPr>
              <a:t>Mrs. </a:t>
            </a:r>
            <a:r>
              <a:rPr lang="en-US" sz="2800" dirty="0" err="1" smtClean="0">
                <a:latin typeface="KG Seven Sixteen"/>
                <a:cs typeface="KG Seven Sixteen"/>
              </a:rPr>
              <a:t>Neilander</a:t>
            </a:r>
            <a:endParaRPr lang="en-US" sz="2800" dirty="0" smtClean="0">
              <a:latin typeface="KG Seven Sixteen"/>
              <a:cs typeface="KG Seven Sixteen"/>
            </a:endParaRPr>
          </a:p>
          <a:p>
            <a:pPr algn="ctr"/>
            <a:r>
              <a:rPr lang="en-US" sz="2400" dirty="0" smtClean="0">
                <a:latin typeface="KG Seven Sixteen"/>
                <a:cs typeface="KG Seven Sixteen"/>
              </a:rPr>
              <a:t>August 31, 2018</a:t>
            </a:r>
            <a:endParaRPr lang="en-US" sz="2400" dirty="0">
              <a:latin typeface="KG Seven Sixteen"/>
              <a:cs typeface="KG Seven Sixteen"/>
            </a:endParaRPr>
          </a:p>
        </p:txBody>
      </p:sp>
      <p:sp>
        <p:nvSpPr>
          <p:cNvPr id="8" name="TextBox 7"/>
          <p:cNvSpPr txBox="1"/>
          <p:nvPr/>
        </p:nvSpPr>
        <p:spPr>
          <a:xfrm>
            <a:off x="2018126" y="1831945"/>
            <a:ext cx="5497490" cy="1569660"/>
          </a:xfrm>
          <a:prstGeom prst="rect">
            <a:avLst/>
          </a:prstGeom>
          <a:noFill/>
        </p:spPr>
        <p:txBody>
          <a:bodyPr wrap="square" rtlCol="0">
            <a:spAutoFit/>
          </a:bodyPr>
          <a:lstStyle/>
          <a:p>
            <a:pPr algn="ctr"/>
            <a:r>
              <a:rPr lang="en-US" sz="1200" dirty="0" smtClean="0">
                <a:latin typeface="Doodle Basic"/>
                <a:cs typeface="Doodle Basic"/>
              </a:rPr>
              <a:t>Next week we will be learning about the sun and how it affects the seasons. We will also experiment with shadows and sunlight.   </a:t>
            </a:r>
            <a:endParaRPr lang="en-US" sz="1200" dirty="0" smtClean="0">
              <a:latin typeface="Doodle Basic"/>
              <a:cs typeface="Doodle Basic"/>
            </a:endParaRPr>
          </a:p>
          <a:p>
            <a:pPr algn="ctr"/>
            <a:r>
              <a:rPr lang="en-US" sz="1200" b="1" dirty="0">
                <a:ln w="15875">
                  <a:noFill/>
                </a:ln>
                <a:latin typeface="Doodle Basic"/>
                <a:cs typeface="Doodle Basic"/>
              </a:rPr>
              <a:t>Headphones</a:t>
            </a:r>
          </a:p>
          <a:p>
            <a:pPr algn="ctr"/>
            <a:r>
              <a:rPr lang="en-US" sz="1200" dirty="0">
                <a:ln w="15875">
                  <a:noFill/>
                </a:ln>
                <a:latin typeface="Doodle Basic"/>
                <a:cs typeface="Doodle Basic"/>
              </a:rPr>
              <a:t>If possible, please send a set of headphones or earbuds for just your child to use with our Chrome Books.  Please put them in a baggie with your child’s name on it.  I have some for kids to borrow if you are unable to provide some.</a:t>
            </a:r>
          </a:p>
          <a:p>
            <a:pPr algn="ctr"/>
            <a:endParaRPr lang="en-US" sz="1200" smtClean="0">
              <a:latin typeface="Doodle Basic"/>
              <a:cs typeface="Doodle Basic"/>
            </a:endParaRPr>
          </a:p>
          <a:p>
            <a:pPr algn="ctr"/>
            <a:r>
              <a:rPr lang="en-US" sz="1200" smtClean="0">
                <a:latin typeface="Doodle Basic"/>
                <a:cs typeface="Doodle Basic"/>
              </a:rPr>
              <a:t>I </a:t>
            </a:r>
            <a:r>
              <a:rPr lang="en-US" sz="1200" dirty="0" smtClean="0">
                <a:latin typeface="Doodle Basic"/>
                <a:cs typeface="Doodle Basic"/>
              </a:rPr>
              <a:t>hope you have a wonderful long weekend with your children!  </a:t>
            </a:r>
            <a:endParaRPr lang="en-US" sz="1200" dirty="0">
              <a:latin typeface="Doodle Basic"/>
              <a:cs typeface="Doodle Basic"/>
            </a:endParaRPr>
          </a:p>
        </p:txBody>
      </p:sp>
      <p:sp>
        <p:nvSpPr>
          <p:cNvPr id="12" name="Rounded Rectangle 11"/>
          <p:cNvSpPr/>
          <p:nvPr/>
        </p:nvSpPr>
        <p:spPr>
          <a:xfrm>
            <a:off x="252781" y="3499975"/>
            <a:ext cx="3132666" cy="855866"/>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52780" y="3499975"/>
            <a:ext cx="2998419" cy="400110"/>
          </a:xfrm>
          <a:prstGeom prst="rect">
            <a:avLst/>
          </a:prstGeom>
          <a:noFill/>
        </p:spPr>
        <p:txBody>
          <a:bodyPr wrap="square" rtlCol="0">
            <a:spAutoFit/>
          </a:bodyPr>
          <a:lstStyle/>
          <a:p>
            <a:pPr algn="ctr"/>
            <a:r>
              <a:rPr lang="en-US" dirty="0" smtClean="0">
                <a:ln>
                  <a:solidFill>
                    <a:schemeClr val="tx1"/>
                  </a:solidFill>
                </a:ln>
                <a:effectLst>
                  <a:glow rad="101600">
                    <a:schemeClr val="bg1">
                      <a:lumMod val="75000"/>
                      <a:alpha val="75000"/>
                    </a:schemeClr>
                  </a:glow>
                  <a:outerShdw blurRad="50800" dist="38100" dir="2700000" algn="tl" rotWithShape="0">
                    <a:srgbClr val="000000">
                      <a:alpha val="43000"/>
                    </a:srgbClr>
                  </a:outerShdw>
                </a:effectLst>
                <a:latin typeface="KG Sweet N Sassy"/>
                <a:cs typeface="KG Sweet N Sassy"/>
              </a:rPr>
              <a:t>Author of the Week</a:t>
            </a:r>
            <a:endParaRPr lang="en-US" dirty="0">
              <a:ln>
                <a:solidFill>
                  <a:schemeClr val="tx1"/>
                </a:solidFill>
              </a:ln>
              <a:effectLst>
                <a:glow rad="101600">
                  <a:schemeClr val="bg1">
                    <a:lumMod val="75000"/>
                    <a:alpha val="75000"/>
                  </a:schemeClr>
                </a:glow>
                <a:outerShdw blurRad="50800" dist="38100" dir="2700000" algn="tl" rotWithShape="0">
                  <a:srgbClr val="000000">
                    <a:alpha val="43000"/>
                  </a:srgbClr>
                </a:outerShdw>
              </a:effectLst>
              <a:latin typeface="KG Sweet N Sassy"/>
              <a:cs typeface="KG Sweet N Sassy"/>
            </a:endParaRPr>
          </a:p>
        </p:txBody>
      </p:sp>
      <p:sp>
        <p:nvSpPr>
          <p:cNvPr id="14" name="Rounded Rectangle 13"/>
          <p:cNvSpPr/>
          <p:nvPr/>
        </p:nvSpPr>
        <p:spPr>
          <a:xfrm>
            <a:off x="221353" y="4469862"/>
            <a:ext cx="3132666" cy="1549938"/>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118534" y="6193506"/>
            <a:ext cx="3251199" cy="1731294"/>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21" name="TextBox 20"/>
          <p:cNvSpPr txBox="1"/>
          <p:nvPr/>
        </p:nvSpPr>
        <p:spPr>
          <a:xfrm>
            <a:off x="205639" y="6193506"/>
            <a:ext cx="3132666" cy="369332"/>
          </a:xfrm>
          <a:prstGeom prst="rect">
            <a:avLst/>
          </a:prstGeom>
          <a:noFill/>
        </p:spPr>
        <p:txBody>
          <a:bodyPr wrap="square" rtlCol="0">
            <a:spAutoFit/>
          </a:bodyPr>
          <a:lstStyle/>
          <a:p>
            <a:pPr algn="ctr"/>
            <a:r>
              <a:rPr lang="en-US" sz="1800" dirty="0" smtClean="0">
                <a:ln w="15875">
                  <a:solidFill>
                    <a:schemeClr val="tx1"/>
                  </a:solidFill>
                </a:ln>
                <a:effectLst>
                  <a:glow rad="101600">
                    <a:schemeClr val="bg1">
                      <a:lumMod val="75000"/>
                      <a:alpha val="75000"/>
                    </a:schemeClr>
                  </a:glow>
                </a:effectLst>
                <a:latin typeface="KG Sweet N Sassy"/>
                <a:cs typeface="KG Sweet N Sassy"/>
              </a:rPr>
              <a:t>Questions to ask your child:</a:t>
            </a:r>
          </a:p>
        </p:txBody>
      </p:sp>
      <p:sp>
        <p:nvSpPr>
          <p:cNvPr id="16" name="TextBox 15"/>
          <p:cNvSpPr txBox="1"/>
          <p:nvPr/>
        </p:nvSpPr>
        <p:spPr>
          <a:xfrm>
            <a:off x="214106" y="8374471"/>
            <a:ext cx="3179808" cy="1815882"/>
          </a:xfrm>
          <a:prstGeom prst="rect">
            <a:avLst/>
          </a:prstGeom>
          <a:noFill/>
        </p:spPr>
        <p:txBody>
          <a:bodyPr wrap="square" rtlCol="0">
            <a:spAutoFit/>
          </a:bodyPr>
          <a:lstStyle/>
          <a:p>
            <a:pPr algn="ctr"/>
            <a:r>
              <a:rPr lang="en-US" sz="1400" dirty="0" smtClean="0">
                <a:ln w="15875">
                  <a:noFill/>
                </a:ln>
                <a:latin typeface="Doodle Basic"/>
                <a:cs typeface="Doodle Basic"/>
              </a:rPr>
              <a:t>*</a:t>
            </a:r>
            <a:r>
              <a:rPr lang="en-US" sz="1200" dirty="0" smtClean="0">
                <a:ln w="15875">
                  <a:noFill/>
                </a:ln>
                <a:latin typeface="Doodle Basic"/>
                <a:cs typeface="Doodle Basic"/>
              </a:rPr>
              <a:t>No school Monday, September </a:t>
            </a:r>
            <a:r>
              <a:rPr lang="en-US" sz="1200" dirty="0" smtClean="0">
                <a:ln w="15875">
                  <a:noFill/>
                </a:ln>
                <a:latin typeface="Doodle Basic"/>
                <a:cs typeface="Doodle Basic"/>
              </a:rPr>
              <a:t>3</a:t>
            </a:r>
            <a:r>
              <a:rPr lang="en-US" sz="1200" baseline="30000" dirty="0" smtClean="0">
                <a:ln w="15875">
                  <a:noFill/>
                </a:ln>
                <a:latin typeface="Doodle Basic"/>
                <a:cs typeface="Doodle Basic"/>
              </a:rPr>
              <a:t>rd</a:t>
            </a:r>
            <a:r>
              <a:rPr lang="en-US" sz="1200" dirty="0" smtClean="0">
                <a:ln w="15875">
                  <a:noFill/>
                </a:ln>
                <a:latin typeface="Doodle Basic"/>
                <a:cs typeface="Doodle Basic"/>
              </a:rPr>
              <a:t>  </a:t>
            </a:r>
            <a:r>
              <a:rPr lang="en-US" sz="1200" dirty="0" smtClean="0">
                <a:ln w="15875">
                  <a:noFill/>
                </a:ln>
                <a:latin typeface="Doodle Basic"/>
                <a:cs typeface="Doodle Basic"/>
              </a:rPr>
              <a:t>for Labor Day.</a:t>
            </a:r>
          </a:p>
          <a:p>
            <a:pPr algn="ctr"/>
            <a:r>
              <a:rPr lang="en-US" sz="1200" dirty="0">
                <a:ln w="15875">
                  <a:noFill/>
                </a:ln>
                <a:latin typeface="Doodle Basic"/>
                <a:cs typeface="Doodle Basic"/>
              </a:rPr>
              <a:t>*</a:t>
            </a:r>
            <a:r>
              <a:rPr lang="en-US" sz="1200" dirty="0" smtClean="0">
                <a:ln w="15875">
                  <a:noFill/>
                </a:ln>
                <a:latin typeface="Doodle Basic"/>
                <a:cs typeface="Doodle Basic"/>
              </a:rPr>
              <a:t>Treasure Boxes are due on </a:t>
            </a:r>
            <a:r>
              <a:rPr lang="en-US" sz="1200" dirty="0" smtClean="0">
                <a:ln w="15875">
                  <a:noFill/>
                </a:ln>
                <a:latin typeface="Doodle Basic"/>
                <a:cs typeface="Doodle Basic"/>
              </a:rPr>
              <a:t>Fri</a:t>
            </a:r>
            <a:r>
              <a:rPr lang="en-US" sz="1200" dirty="0" smtClean="0">
                <a:ln w="15875">
                  <a:noFill/>
                </a:ln>
                <a:latin typeface="Doodle Basic"/>
                <a:cs typeface="Doodle Basic"/>
              </a:rPr>
              <a:t>day</a:t>
            </a:r>
            <a:r>
              <a:rPr lang="en-US" sz="1200" dirty="0" smtClean="0">
                <a:ln w="15875">
                  <a:noFill/>
                </a:ln>
                <a:latin typeface="Doodle Basic"/>
                <a:cs typeface="Doodle Basic"/>
              </a:rPr>
              <a:t>, September </a:t>
            </a:r>
            <a:r>
              <a:rPr lang="en-US" sz="1200" dirty="0" smtClean="0">
                <a:ln w="15875">
                  <a:noFill/>
                </a:ln>
                <a:latin typeface="Doodle Basic"/>
                <a:cs typeface="Doodle Basic"/>
              </a:rPr>
              <a:t>7</a:t>
            </a:r>
            <a:r>
              <a:rPr lang="en-US" sz="1200" baseline="30000" dirty="0" smtClean="0">
                <a:ln w="15875">
                  <a:noFill/>
                </a:ln>
                <a:latin typeface="Doodle Basic"/>
                <a:cs typeface="Doodle Basic"/>
              </a:rPr>
              <a:t>th</a:t>
            </a:r>
            <a:r>
              <a:rPr lang="en-US" sz="1200" dirty="0" smtClean="0">
                <a:ln w="15875">
                  <a:noFill/>
                </a:ln>
                <a:latin typeface="Doodle Basic"/>
                <a:cs typeface="Doodle Basic"/>
              </a:rPr>
              <a:t>.</a:t>
            </a:r>
            <a:endParaRPr lang="en-US" sz="1200" dirty="0" smtClean="0">
              <a:ln w="15875">
                <a:noFill/>
              </a:ln>
              <a:latin typeface="Doodle Basic"/>
              <a:cs typeface="Doodle Basic"/>
            </a:endParaRPr>
          </a:p>
          <a:p>
            <a:pPr algn="ctr"/>
            <a:r>
              <a:rPr lang="en-US" sz="1200" dirty="0" smtClean="0">
                <a:ln w="15875">
                  <a:noFill/>
                </a:ln>
                <a:latin typeface="Doodle Basic"/>
                <a:cs typeface="Doodle Basic"/>
              </a:rPr>
              <a:t>*Regular homework will begin on Friday,  September </a:t>
            </a:r>
            <a:r>
              <a:rPr lang="en-US" sz="1200" dirty="0" smtClean="0">
                <a:ln w="15875">
                  <a:noFill/>
                </a:ln>
                <a:latin typeface="Doodle Basic"/>
                <a:cs typeface="Doodle Basic"/>
              </a:rPr>
              <a:t>14</a:t>
            </a:r>
            <a:r>
              <a:rPr lang="en-US" sz="1200" baseline="30000" dirty="0" smtClean="0">
                <a:ln w="15875">
                  <a:noFill/>
                </a:ln>
                <a:latin typeface="Doodle Basic"/>
                <a:cs typeface="Doodle Basic"/>
              </a:rPr>
              <a:t>th</a:t>
            </a:r>
            <a:r>
              <a:rPr lang="en-US" sz="1200" dirty="0" smtClean="0">
                <a:ln w="15875">
                  <a:noFill/>
                </a:ln>
                <a:latin typeface="Doodle Basic"/>
                <a:cs typeface="Doodle Basic"/>
              </a:rPr>
              <a:t>.</a:t>
            </a:r>
          </a:p>
          <a:p>
            <a:pPr algn="ctr"/>
            <a:r>
              <a:rPr lang="en-US" sz="1200" dirty="0" smtClean="0">
                <a:ln w="15875">
                  <a:noFill/>
                </a:ln>
                <a:latin typeface="Doodle Basic"/>
                <a:cs typeface="Doodle Basic"/>
              </a:rPr>
              <a:t>*Wednesday, September </a:t>
            </a:r>
            <a:r>
              <a:rPr lang="en-US" sz="1200" dirty="0" smtClean="0">
                <a:ln w="15875">
                  <a:noFill/>
                </a:ln>
                <a:latin typeface="Doodle Basic"/>
                <a:cs typeface="Doodle Basic"/>
              </a:rPr>
              <a:t>12</a:t>
            </a:r>
            <a:r>
              <a:rPr lang="en-US" sz="1200" baseline="30000" dirty="0" smtClean="0">
                <a:ln w="15875">
                  <a:noFill/>
                </a:ln>
                <a:latin typeface="Doodle Basic"/>
                <a:cs typeface="Doodle Basic"/>
              </a:rPr>
              <a:t>th</a:t>
            </a:r>
            <a:r>
              <a:rPr lang="en-US" sz="1200" dirty="0" smtClean="0">
                <a:ln w="15875">
                  <a:noFill/>
                </a:ln>
                <a:latin typeface="Doodle Basic"/>
                <a:cs typeface="Doodle Basic"/>
              </a:rPr>
              <a:t> </a:t>
            </a:r>
            <a:r>
              <a:rPr lang="en-US" sz="1200" dirty="0" smtClean="0">
                <a:ln w="15875">
                  <a:noFill/>
                </a:ln>
                <a:latin typeface="Doodle Basic"/>
                <a:cs typeface="Doodle Basic"/>
              </a:rPr>
              <a:t>is a Late </a:t>
            </a:r>
          </a:p>
          <a:p>
            <a:pPr algn="ctr"/>
            <a:r>
              <a:rPr lang="en-US" sz="1200" dirty="0" smtClean="0">
                <a:ln w="15875">
                  <a:noFill/>
                </a:ln>
                <a:latin typeface="Doodle Basic"/>
                <a:cs typeface="Doodle Basic"/>
              </a:rPr>
              <a:t>Start Day.--  Classes begin at 10:20..</a:t>
            </a:r>
          </a:p>
          <a:p>
            <a:pPr marL="285750" indent="-285750" algn="ctr">
              <a:buFont typeface="Arial" charset="0"/>
              <a:buChar char="•"/>
            </a:pPr>
            <a:endParaRPr lang="en-US" sz="1400" dirty="0" smtClean="0">
              <a:ln w="15875">
                <a:noFill/>
              </a:ln>
              <a:effectLst/>
              <a:latin typeface="Doodle Basic"/>
              <a:cs typeface="Doodle Basic"/>
            </a:endParaRPr>
          </a:p>
        </p:txBody>
      </p:sp>
      <p:sp>
        <p:nvSpPr>
          <p:cNvPr id="17" name="TextBox 16"/>
          <p:cNvSpPr txBox="1"/>
          <p:nvPr/>
        </p:nvSpPr>
        <p:spPr>
          <a:xfrm>
            <a:off x="3730171" y="4328524"/>
            <a:ext cx="3785445" cy="1200329"/>
          </a:xfrm>
          <a:prstGeom prst="rect">
            <a:avLst/>
          </a:prstGeom>
          <a:noFill/>
        </p:spPr>
        <p:txBody>
          <a:bodyPr wrap="square" rtlCol="0">
            <a:spAutoFit/>
          </a:bodyPr>
          <a:lstStyle/>
          <a:p>
            <a:pPr algn="ctr"/>
            <a:r>
              <a:rPr lang="en-US" sz="1200" dirty="0" smtClean="0">
                <a:ln w="15875">
                  <a:noFill/>
                </a:ln>
                <a:latin typeface="Doodle Basic"/>
                <a:cs typeface="Doodle Basic"/>
              </a:rPr>
              <a:t>During our reading block of time, we practiced reading books </a:t>
            </a:r>
            <a:r>
              <a:rPr lang="en-US" sz="1200" dirty="0" smtClean="0">
                <a:ln w="15875">
                  <a:noFill/>
                </a:ln>
                <a:latin typeface="Doodle Basic"/>
                <a:cs typeface="Doodle Basic"/>
              </a:rPr>
              <a:t>alone, with </a:t>
            </a:r>
            <a:r>
              <a:rPr lang="en-US" sz="1200" dirty="0" smtClean="0">
                <a:ln w="15875">
                  <a:noFill/>
                </a:ln>
                <a:latin typeface="Doodle Basic"/>
                <a:cs typeface="Doodle Basic"/>
              </a:rPr>
              <a:t>a </a:t>
            </a:r>
            <a:r>
              <a:rPr lang="en-US" sz="1200" dirty="0" smtClean="0">
                <a:ln w="15875">
                  <a:noFill/>
                </a:ln>
                <a:latin typeface="Doodle Basic"/>
                <a:cs typeface="Doodle Basic"/>
              </a:rPr>
              <a:t>partners, and in small groups </a:t>
            </a:r>
            <a:r>
              <a:rPr lang="en-US" sz="1200" dirty="0" smtClean="0">
                <a:ln w="15875">
                  <a:noFill/>
                </a:ln>
                <a:latin typeface="Doodle Basic"/>
                <a:cs typeface="Doodle Basic"/>
              </a:rPr>
              <a:t>this week.  We also learned about selecting books that are at a “just right” reading level and getting the most out of them.  (See the note on the back of this letter.)</a:t>
            </a:r>
            <a:endParaRPr lang="en-US" sz="1200" dirty="0" smtClean="0">
              <a:ln w="15875">
                <a:noFill/>
              </a:ln>
              <a:effectLst/>
              <a:latin typeface="Doodle Basic"/>
              <a:cs typeface="Doodle Basic"/>
            </a:endParaRPr>
          </a:p>
        </p:txBody>
      </p:sp>
      <p:sp>
        <p:nvSpPr>
          <p:cNvPr id="18" name="TextBox 17"/>
          <p:cNvSpPr txBox="1"/>
          <p:nvPr/>
        </p:nvSpPr>
        <p:spPr>
          <a:xfrm>
            <a:off x="3800475" y="5839563"/>
            <a:ext cx="3715141" cy="830997"/>
          </a:xfrm>
          <a:prstGeom prst="rect">
            <a:avLst/>
          </a:prstGeom>
          <a:noFill/>
        </p:spPr>
        <p:txBody>
          <a:bodyPr wrap="square" rtlCol="0">
            <a:spAutoFit/>
          </a:bodyPr>
          <a:lstStyle/>
          <a:p>
            <a:pPr algn="ctr"/>
            <a:r>
              <a:rPr lang="en-US" sz="1200" dirty="0" smtClean="0">
                <a:ln w="15875">
                  <a:noFill/>
                </a:ln>
                <a:latin typeface="Doodle Basic"/>
                <a:cs typeface="Doodle Basic"/>
              </a:rPr>
              <a:t>This week we wrote about our class.  We began with circle maps, made those into tree maps, and then wrote 3 complete sentences.  We also edited the sentences for capitals and periods. </a:t>
            </a:r>
            <a:endParaRPr lang="en-US" sz="1200" dirty="0" smtClean="0">
              <a:ln w="15875">
                <a:noFill/>
              </a:ln>
              <a:effectLst/>
              <a:latin typeface="Doodle Basic"/>
              <a:cs typeface="Doodle Basic"/>
            </a:endParaRPr>
          </a:p>
        </p:txBody>
      </p:sp>
      <p:sp>
        <p:nvSpPr>
          <p:cNvPr id="20" name="TextBox 19"/>
          <p:cNvSpPr txBox="1"/>
          <p:nvPr/>
        </p:nvSpPr>
        <p:spPr>
          <a:xfrm>
            <a:off x="4914900" y="6908800"/>
            <a:ext cx="2600716" cy="1384995"/>
          </a:xfrm>
          <a:prstGeom prst="rect">
            <a:avLst/>
          </a:prstGeom>
          <a:noFill/>
        </p:spPr>
        <p:txBody>
          <a:bodyPr wrap="square" rtlCol="0">
            <a:spAutoFit/>
          </a:bodyPr>
          <a:lstStyle/>
          <a:p>
            <a:pPr algn="ctr"/>
            <a:r>
              <a:rPr lang="en-US" sz="1400" dirty="0" smtClean="0">
                <a:ln w="15875">
                  <a:noFill/>
                </a:ln>
                <a:latin typeface="Doodle Basic"/>
                <a:cs typeface="Doodle Basic"/>
              </a:rPr>
              <a:t>Math this week focused on different combinations of numbers used to make numbers through ten.  We have also been solving problems in our math journals.    </a:t>
            </a:r>
            <a:endParaRPr lang="en-US" sz="1400" dirty="0" smtClean="0">
              <a:ln w="15875">
                <a:noFill/>
              </a:ln>
              <a:effectLst/>
              <a:latin typeface="Doodle Basic"/>
              <a:cs typeface="Doodle Basic"/>
            </a:endParaRPr>
          </a:p>
        </p:txBody>
      </p:sp>
      <p:sp>
        <p:nvSpPr>
          <p:cNvPr id="22" name="TextBox 21"/>
          <p:cNvSpPr txBox="1"/>
          <p:nvPr/>
        </p:nvSpPr>
        <p:spPr>
          <a:xfrm>
            <a:off x="3730171" y="8486745"/>
            <a:ext cx="3785445" cy="369332"/>
          </a:xfrm>
          <a:prstGeom prst="rect">
            <a:avLst/>
          </a:prstGeom>
          <a:noFill/>
        </p:spPr>
        <p:txBody>
          <a:bodyPr wrap="square" rtlCol="0">
            <a:spAutoFit/>
          </a:bodyPr>
          <a:lstStyle/>
          <a:p>
            <a:pPr algn="ctr"/>
            <a:r>
              <a:rPr lang="en-US" sz="1800" dirty="0" smtClean="0">
                <a:ln w="15875">
                  <a:noFill/>
                </a:ln>
                <a:effectLst>
                  <a:outerShdw blurRad="38100" dist="38100" dir="2700000" algn="tl">
                    <a:srgbClr val="000000">
                      <a:alpha val="43137"/>
                    </a:srgbClr>
                  </a:outerShdw>
                </a:effectLst>
                <a:latin typeface="Doodle Basic"/>
                <a:cs typeface="Doodle Basic"/>
              </a:rPr>
              <a:t>Math Questions to ask your child:</a:t>
            </a:r>
            <a:r>
              <a:rPr lang="en-US" sz="1800" dirty="0" smtClean="0">
                <a:ln w="15875">
                  <a:noFill/>
                </a:ln>
                <a:effectLst/>
                <a:latin typeface="Doodle Basic"/>
                <a:cs typeface="Doodle Basic"/>
              </a:rPr>
              <a:t> </a:t>
            </a:r>
          </a:p>
        </p:txBody>
      </p:sp>
      <p:sp>
        <p:nvSpPr>
          <p:cNvPr id="23" name="TextBox 22"/>
          <p:cNvSpPr txBox="1"/>
          <p:nvPr/>
        </p:nvSpPr>
        <p:spPr>
          <a:xfrm>
            <a:off x="134248" y="6486210"/>
            <a:ext cx="3132666" cy="1384995"/>
          </a:xfrm>
          <a:prstGeom prst="rect">
            <a:avLst/>
          </a:prstGeom>
          <a:noFill/>
        </p:spPr>
        <p:txBody>
          <a:bodyPr wrap="square" rtlCol="0">
            <a:spAutoFit/>
          </a:bodyPr>
          <a:lstStyle/>
          <a:p>
            <a:pPr algn="ctr"/>
            <a:r>
              <a:rPr lang="en-US" sz="1400" dirty="0" smtClean="0">
                <a:ln w="15875">
                  <a:noFill/>
                </a:ln>
                <a:latin typeface="Doodle Basic"/>
                <a:cs typeface="Doodle Basic"/>
              </a:rPr>
              <a:t>*How do you know if a book is too hard?  Too easy?  Just right?</a:t>
            </a:r>
          </a:p>
          <a:p>
            <a:pPr algn="ctr"/>
            <a:r>
              <a:rPr lang="en-US" sz="1400" dirty="0" smtClean="0">
                <a:ln w="15875">
                  <a:noFill/>
                </a:ln>
                <a:effectLst/>
                <a:latin typeface="Doodle Basic"/>
                <a:cs typeface="Doodle Basic"/>
              </a:rPr>
              <a:t>*What is the name of our new month?</a:t>
            </a:r>
          </a:p>
          <a:p>
            <a:pPr algn="ctr"/>
            <a:r>
              <a:rPr lang="en-US" sz="1400" dirty="0" smtClean="0">
                <a:ln w="15875">
                  <a:noFill/>
                </a:ln>
                <a:latin typeface="Doodle Basic"/>
                <a:cs typeface="Doodle Basic"/>
              </a:rPr>
              <a:t>*What are the four seasons?  Which season are we in right now?</a:t>
            </a:r>
            <a:endParaRPr lang="en-US" sz="1400" dirty="0" smtClean="0">
              <a:ln w="15875">
                <a:noFill/>
              </a:ln>
              <a:effectLst/>
              <a:latin typeface="Doodle Basic"/>
              <a:cs typeface="Doodle Basic"/>
            </a:endParaRPr>
          </a:p>
        </p:txBody>
      </p:sp>
      <p:sp>
        <p:nvSpPr>
          <p:cNvPr id="24" name="TextBox 23"/>
          <p:cNvSpPr txBox="1"/>
          <p:nvPr/>
        </p:nvSpPr>
        <p:spPr>
          <a:xfrm>
            <a:off x="117841" y="4377287"/>
            <a:ext cx="3370173" cy="307777"/>
          </a:xfrm>
          <a:prstGeom prst="rect">
            <a:avLst/>
          </a:prstGeom>
          <a:noFill/>
        </p:spPr>
        <p:txBody>
          <a:bodyPr wrap="square" rtlCol="0">
            <a:spAutoFit/>
          </a:bodyPr>
          <a:lstStyle/>
          <a:p>
            <a:pPr algn="ctr"/>
            <a:endParaRPr lang="en-US" sz="1400" dirty="0" smtClean="0">
              <a:ln w="15875">
                <a:noFill/>
              </a:ln>
              <a:effectLst/>
              <a:latin typeface="Doodle Basic"/>
              <a:cs typeface="Doodle Basic"/>
            </a:endParaRPr>
          </a:p>
        </p:txBody>
      </p:sp>
      <p:sp>
        <p:nvSpPr>
          <p:cNvPr id="25" name="TextBox 24"/>
          <p:cNvSpPr txBox="1"/>
          <p:nvPr/>
        </p:nvSpPr>
        <p:spPr>
          <a:xfrm>
            <a:off x="221353" y="3900085"/>
            <a:ext cx="3132666" cy="400110"/>
          </a:xfrm>
          <a:prstGeom prst="rect">
            <a:avLst/>
          </a:prstGeom>
          <a:noFill/>
        </p:spPr>
        <p:txBody>
          <a:bodyPr wrap="square" rtlCol="0">
            <a:spAutoFit/>
          </a:bodyPr>
          <a:lstStyle/>
          <a:p>
            <a:pPr algn="ctr"/>
            <a:r>
              <a:rPr lang="en-US" dirty="0" smtClean="0">
                <a:ln w="15875">
                  <a:noFill/>
                </a:ln>
                <a:latin typeface="Doodle Basic"/>
                <a:cs typeface="Doodle Basic"/>
              </a:rPr>
              <a:t>Kevin </a:t>
            </a:r>
            <a:r>
              <a:rPr lang="en-US" dirty="0" err="1" smtClean="0">
                <a:ln w="15875">
                  <a:noFill/>
                </a:ln>
                <a:latin typeface="Doodle Basic"/>
                <a:cs typeface="Doodle Basic"/>
              </a:rPr>
              <a:t>Henkes</a:t>
            </a:r>
            <a:endParaRPr lang="en-US" dirty="0" smtClean="0">
              <a:ln w="15875">
                <a:noFill/>
              </a:ln>
              <a:effectLst/>
              <a:latin typeface="Doodle Basic"/>
              <a:cs typeface="Doodle Basic"/>
            </a:endParaRPr>
          </a:p>
        </p:txBody>
      </p:sp>
      <p:sp>
        <p:nvSpPr>
          <p:cNvPr id="2" name="TextBox 1"/>
          <p:cNvSpPr txBox="1"/>
          <p:nvPr/>
        </p:nvSpPr>
        <p:spPr>
          <a:xfrm>
            <a:off x="3886546" y="8826758"/>
            <a:ext cx="3737263"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How many combinations can you think of to make the number 7?  8?  9?  10?  </a:t>
            </a:r>
          </a:p>
          <a:p>
            <a:pPr marL="285750" indent="-285750">
              <a:buFont typeface="Arial" panose="020B0604020202020204" pitchFamily="34" charset="0"/>
              <a:buChar char="•"/>
            </a:pPr>
            <a:r>
              <a:rPr lang="en-US" sz="1400" dirty="0" smtClean="0"/>
              <a:t>*What is an equation?</a:t>
            </a:r>
          </a:p>
          <a:p>
            <a:pPr marL="285750" indent="-285750">
              <a:buFont typeface="Arial" panose="020B0604020202020204" pitchFamily="34" charset="0"/>
              <a:buChar char="•"/>
            </a:pPr>
            <a:r>
              <a:rPr lang="en-US" sz="1400" dirty="0" smtClean="0"/>
              <a:t>What is a “brother problem”?  2+4=6, 4+2=6</a:t>
            </a:r>
            <a:endParaRPr lang="en-US" sz="1400" dirty="0"/>
          </a:p>
        </p:txBody>
      </p:sp>
      <p:sp>
        <p:nvSpPr>
          <p:cNvPr id="3" name="TextBox 2"/>
          <p:cNvSpPr txBox="1"/>
          <p:nvPr/>
        </p:nvSpPr>
        <p:spPr>
          <a:xfrm>
            <a:off x="252782" y="4448416"/>
            <a:ext cx="3085524" cy="1661993"/>
          </a:xfrm>
          <a:prstGeom prst="rect">
            <a:avLst/>
          </a:prstGeom>
          <a:noFill/>
        </p:spPr>
        <p:txBody>
          <a:bodyPr wrap="square" rtlCol="0">
            <a:spAutoFit/>
          </a:bodyPr>
          <a:lstStyle/>
          <a:p>
            <a:pPr algn="ctr"/>
            <a:r>
              <a:rPr lang="en-US" sz="1800" b="1" dirty="0" smtClean="0">
                <a:effectLst>
                  <a:outerShdw blurRad="38100" dist="38100" dir="2700000" algn="tl">
                    <a:srgbClr val="000000">
                      <a:alpha val="43137"/>
                    </a:srgbClr>
                  </a:outerShdw>
                </a:effectLst>
              </a:rPr>
              <a:t>The Big Cheese</a:t>
            </a:r>
          </a:p>
          <a:p>
            <a:pPr algn="ctr"/>
            <a:r>
              <a:rPr lang="en-US" sz="1200" dirty="0" smtClean="0"/>
              <a:t>Sophia was our Big Cheese this week.  She has one sister.  In school, Sophia likes math and science.  She says she is good at bossing people, and her favorite sport is baseball.  When she grows up, Sophia wants to be a dancer.  One thing is for sure…she has danced her way into our hearts!</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434</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Doodle Basic</vt:lpstr>
      <vt:lpstr>Homegrown Doodle Font</vt:lpstr>
      <vt:lpstr>Janda Curlygirl Pop</vt:lpstr>
      <vt:lpstr>KG Seven Sixteen</vt:lpstr>
      <vt:lpstr>KG Sweet N Sassy</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Oakes</dc:creator>
  <cp:lastModifiedBy>Neilander, Melinda</cp:lastModifiedBy>
  <cp:revision>20</cp:revision>
  <cp:lastPrinted>2018-08-27T23:15:44Z</cp:lastPrinted>
  <dcterms:created xsi:type="dcterms:W3CDTF">2012-10-13T01:07:10Z</dcterms:created>
  <dcterms:modified xsi:type="dcterms:W3CDTF">2018-08-27T23:16:35Z</dcterms:modified>
</cp:coreProperties>
</file>