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5" r:id="rId2"/>
  </p:sldIdLst>
  <p:sldSz cx="7772400" cy="10058400"/>
  <p:notesSz cx="6858000" cy="92964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47" autoAdjust="0"/>
    <p:restoredTop sz="94660"/>
  </p:normalViewPr>
  <p:slideViewPr>
    <p:cSldViewPr snapToGrid="0" snapToObjects="1">
      <p:cViewPr>
        <p:scale>
          <a:sx n="78" d="100"/>
          <a:sy n="78" d="100"/>
        </p:scale>
        <p:origin x="1410" y="54"/>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EFD9B46-8D6E-4D44-9D67-42DFB37E5CD7}" type="datetimeFigureOut">
              <a:rPr lang="en-US" smtClean="0"/>
              <a:pPr/>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FD9B46-8D6E-4D44-9D67-42DFB37E5CD7}" type="datetimeFigureOut">
              <a:rPr lang="en-US" smtClean="0"/>
              <a:pPr/>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99029" y="456354"/>
            <a:ext cx="1922860" cy="97277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27753" y="456354"/>
            <a:ext cx="5641737" cy="97277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FD9B46-8D6E-4D44-9D67-42DFB37E5CD7}" type="datetimeFigureOut">
              <a:rPr lang="en-US" smtClean="0"/>
              <a:pPr/>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FD9B46-8D6E-4D44-9D67-42DFB37E5CD7}" type="datetimeFigureOut">
              <a:rPr lang="en-US" smtClean="0"/>
              <a:pPr/>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FD9B46-8D6E-4D44-9D67-42DFB37E5CD7}" type="datetimeFigureOut">
              <a:rPr lang="en-US" smtClean="0"/>
              <a:pPr/>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27752" y="2658957"/>
            <a:ext cx="3782298" cy="7525174"/>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39591" y="2658957"/>
            <a:ext cx="3782298" cy="7525174"/>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FD9B46-8D6E-4D44-9D67-42DFB37E5CD7}" type="datetimeFigureOut">
              <a:rPr lang="en-US" smtClean="0"/>
              <a:pPr/>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EFD9B46-8D6E-4D44-9D67-42DFB37E5CD7}" type="datetimeFigureOut">
              <a:rPr lang="en-US" smtClean="0"/>
              <a:pPr/>
              <a:t>8/12/2019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FD9B46-8D6E-4D44-9D67-42DFB37E5CD7}" type="datetimeFigureOut">
              <a:rPr lang="en-US" smtClean="0"/>
              <a:pPr/>
              <a:t>8/12/2019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D9B46-8D6E-4D44-9D67-42DFB37E5CD7}" type="datetimeFigureOut">
              <a:rPr lang="en-US" smtClean="0"/>
              <a:pPr/>
              <a:t>8/12/2019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FD9B46-8D6E-4D44-9D67-42DFB37E5CD7}" type="datetimeFigureOut">
              <a:rPr lang="en-US" smtClean="0"/>
              <a:pPr/>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FD9B46-8D6E-4D44-9D67-42DFB37E5CD7}" type="datetimeFigureOut">
              <a:rPr lang="en-US" smtClean="0"/>
              <a:pPr/>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6EFD9B46-8D6E-4D44-9D67-42DFB37E5CD7}" type="datetimeFigureOut">
              <a:rPr lang="en-US" smtClean="0"/>
              <a:pPr/>
              <a:t>8/12/2019</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40DFC2A7-2EFF-5341-AB74-670F391F0C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9412"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509412" rtl="0" eaLnBrk="1" latinLnBrk="0" hangingPunct="1">
        <a:spcBef>
          <a:spcPct val="20000"/>
        </a:spcBef>
        <a:buFont typeface="Arial"/>
        <a:buChar char="•"/>
        <a:defRPr sz="3600" kern="1200">
          <a:solidFill>
            <a:schemeClr val="tx1"/>
          </a:solidFill>
          <a:latin typeface="+mn-lt"/>
          <a:ea typeface="+mn-ea"/>
          <a:cs typeface="+mn-cs"/>
        </a:defRPr>
      </a:lvl1pPr>
      <a:lvl2pPr marL="827795" indent="-318383" algn="l" defTabSz="509412" rtl="0" eaLnBrk="1" latinLnBrk="0" hangingPunct="1">
        <a:spcBef>
          <a:spcPct val="20000"/>
        </a:spcBef>
        <a:buFont typeface="Arial"/>
        <a:buChar char="–"/>
        <a:defRPr sz="3100" kern="1200">
          <a:solidFill>
            <a:schemeClr val="tx1"/>
          </a:solidFill>
          <a:latin typeface="+mn-lt"/>
          <a:ea typeface="+mn-ea"/>
          <a:cs typeface="+mn-cs"/>
        </a:defRPr>
      </a:lvl2pPr>
      <a:lvl3pPr marL="1273531" indent="-254706" algn="l" defTabSz="509412" rtl="0" eaLnBrk="1" latinLnBrk="0" hangingPunct="1">
        <a:spcBef>
          <a:spcPct val="20000"/>
        </a:spcBef>
        <a:buFont typeface="Arial"/>
        <a:buChar char="•"/>
        <a:defRPr sz="2700" kern="1200">
          <a:solidFill>
            <a:schemeClr val="tx1"/>
          </a:solidFill>
          <a:latin typeface="+mn-lt"/>
          <a:ea typeface="+mn-ea"/>
          <a:cs typeface="+mn-cs"/>
        </a:defRPr>
      </a:lvl3pPr>
      <a:lvl4pPr marL="1782943" indent="-254706" algn="l" defTabSz="509412" rtl="0" eaLnBrk="1" latinLnBrk="0" hangingPunct="1">
        <a:spcBef>
          <a:spcPct val="20000"/>
        </a:spcBef>
        <a:buFont typeface="Arial"/>
        <a:buChar char="–"/>
        <a:defRPr sz="2200" kern="1200">
          <a:solidFill>
            <a:schemeClr val="tx1"/>
          </a:solidFill>
          <a:latin typeface="+mn-lt"/>
          <a:ea typeface="+mn-ea"/>
          <a:cs typeface="+mn-cs"/>
        </a:defRPr>
      </a:lvl4pPr>
      <a:lvl5pPr marL="2292355" indent="-254706" algn="l" defTabSz="509412" rtl="0" eaLnBrk="1" latinLnBrk="0" hangingPunct="1">
        <a:spcBef>
          <a:spcPct val="20000"/>
        </a:spcBef>
        <a:buFont typeface="Arial"/>
        <a:buChar char="»"/>
        <a:defRPr sz="2200" kern="1200">
          <a:solidFill>
            <a:schemeClr val="tx1"/>
          </a:solidFill>
          <a:latin typeface="+mn-lt"/>
          <a:ea typeface="+mn-ea"/>
          <a:cs typeface="+mn-c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10.jpg"/>
          <p:cNvPicPr>
            <a:picLocks noChangeAspect="1"/>
          </p:cNvPicPr>
          <p:nvPr/>
        </p:nvPicPr>
        <p:blipFill>
          <a:blip r:embed="rId2"/>
          <a:stretch>
            <a:fillRect/>
          </a:stretch>
        </p:blipFill>
        <p:spPr>
          <a:xfrm>
            <a:off x="346" y="0"/>
            <a:ext cx="7771707" cy="10058400"/>
          </a:xfrm>
          <a:prstGeom prst="rect">
            <a:avLst/>
          </a:prstGeom>
        </p:spPr>
      </p:pic>
      <p:sp>
        <p:nvSpPr>
          <p:cNvPr id="4" name="Rounded Rectangle 3"/>
          <p:cNvSpPr/>
          <p:nvPr/>
        </p:nvSpPr>
        <p:spPr>
          <a:xfrm>
            <a:off x="252781" y="3499975"/>
            <a:ext cx="3132666" cy="855866"/>
          </a:xfrm>
          <a:prstGeom prst="roundRect">
            <a:avLst/>
          </a:prstGeom>
          <a:noFill/>
          <a:ln>
            <a:solidFill>
              <a:schemeClr val="tx1"/>
            </a:solidFill>
          </a:ln>
          <a:effectLst>
            <a:glow rad="101600">
              <a:schemeClr val="bg1">
                <a:lumMod val="75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ounded Rectangle 5"/>
          <p:cNvSpPr/>
          <p:nvPr/>
        </p:nvSpPr>
        <p:spPr>
          <a:xfrm>
            <a:off x="221353" y="4469862"/>
            <a:ext cx="3132666" cy="1549938"/>
          </a:xfrm>
          <a:prstGeom prst="roundRect">
            <a:avLst/>
          </a:prstGeom>
          <a:noFill/>
          <a:ln>
            <a:solidFill>
              <a:schemeClr val="tx1"/>
            </a:solidFill>
          </a:ln>
          <a:effectLst>
            <a:glow rad="101600">
              <a:schemeClr val="bg1">
                <a:lumMod val="75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77800" y="4421070"/>
            <a:ext cx="3132666" cy="400110"/>
          </a:xfrm>
          <a:prstGeom prst="rect">
            <a:avLst/>
          </a:prstGeom>
          <a:noFill/>
        </p:spPr>
        <p:txBody>
          <a:bodyPr wrap="square" rtlCol="0">
            <a:spAutoFit/>
          </a:bodyPr>
          <a:lstStyle/>
          <a:p>
            <a:pPr algn="ctr"/>
            <a:r>
              <a:rPr lang="en-US" dirty="0">
                <a:ln w="15875">
                  <a:solidFill>
                    <a:schemeClr val="tx1"/>
                  </a:solidFill>
                </a:ln>
                <a:effectLst>
                  <a:glow rad="101600">
                    <a:schemeClr val="bg1">
                      <a:lumMod val="75000"/>
                      <a:alpha val="75000"/>
                    </a:schemeClr>
                  </a:glow>
                </a:effectLst>
                <a:latin typeface="KG Sweet N Sassy"/>
                <a:cs typeface="KG Sweet N Sassy"/>
              </a:rPr>
              <a:t>Homework</a:t>
            </a:r>
          </a:p>
        </p:txBody>
      </p:sp>
      <p:sp>
        <p:nvSpPr>
          <p:cNvPr id="8" name="Rounded Rectangle 7"/>
          <p:cNvSpPr/>
          <p:nvPr/>
        </p:nvSpPr>
        <p:spPr>
          <a:xfrm>
            <a:off x="118534" y="6193506"/>
            <a:ext cx="3251199" cy="1731294"/>
          </a:xfrm>
          <a:prstGeom prst="roundRect">
            <a:avLst/>
          </a:prstGeom>
          <a:noFill/>
          <a:ln>
            <a:solidFill>
              <a:schemeClr val="tx1"/>
            </a:solidFill>
          </a:ln>
          <a:effectLst>
            <a:glow rad="101600">
              <a:schemeClr val="bg1">
                <a:lumMod val="75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
        <p:nvSpPr>
          <p:cNvPr id="9" name="TextBox 8"/>
          <p:cNvSpPr txBox="1"/>
          <p:nvPr/>
        </p:nvSpPr>
        <p:spPr>
          <a:xfrm>
            <a:off x="205639" y="6193506"/>
            <a:ext cx="3132666" cy="400110"/>
          </a:xfrm>
          <a:prstGeom prst="rect">
            <a:avLst/>
          </a:prstGeom>
          <a:noFill/>
        </p:spPr>
        <p:txBody>
          <a:bodyPr wrap="square" rtlCol="0">
            <a:spAutoFit/>
          </a:bodyPr>
          <a:lstStyle/>
          <a:p>
            <a:pPr algn="ctr"/>
            <a:r>
              <a:rPr lang="en-US" dirty="0">
                <a:ln w="15875">
                  <a:solidFill>
                    <a:schemeClr val="tx1"/>
                  </a:solidFill>
                </a:ln>
                <a:effectLst>
                  <a:glow rad="101600">
                    <a:schemeClr val="bg1">
                      <a:lumMod val="75000"/>
                      <a:alpha val="75000"/>
                    </a:schemeClr>
                  </a:glow>
                </a:effectLst>
                <a:latin typeface="KG Sweet N Sassy"/>
                <a:cs typeface="KG Sweet N Sassy"/>
              </a:rPr>
              <a:t>Back-To-School Night</a:t>
            </a:r>
          </a:p>
        </p:txBody>
      </p:sp>
      <p:sp>
        <p:nvSpPr>
          <p:cNvPr id="10" name="TextBox 9"/>
          <p:cNvSpPr txBox="1"/>
          <p:nvPr/>
        </p:nvSpPr>
        <p:spPr>
          <a:xfrm>
            <a:off x="252781" y="8486745"/>
            <a:ext cx="3132666" cy="1077218"/>
          </a:xfrm>
          <a:prstGeom prst="rect">
            <a:avLst/>
          </a:prstGeom>
          <a:noFill/>
        </p:spPr>
        <p:txBody>
          <a:bodyPr wrap="square" rtlCol="0">
            <a:spAutoFit/>
          </a:bodyPr>
          <a:lstStyle/>
          <a:p>
            <a:pPr algn="ctr"/>
            <a:r>
              <a:rPr lang="en-US" sz="1600" dirty="0">
                <a:ln w="15875">
                  <a:noFill/>
                </a:ln>
                <a:effectLst/>
                <a:latin typeface="Doodle Basic"/>
                <a:cs typeface="Doodle Basic"/>
              </a:rPr>
              <a:t>*</a:t>
            </a:r>
            <a:r>
              <a:rPr lang="en-US" sz="1600" b="1" dirty="0">
                <a:ln w="15875">
                  <a:noFill/>
                </a:ln>
                <a:effectLst/>
                <a:latin typeface="Doodle Basic"/>
                <a:cs typeface="Doodle Basic"/>
              </a:rPr>
              <a:t>Back-To-School Night</a:t>
            </a:r>
            <a:r>
              <a:rPr lang="en-US" sz="1600" dirty="0">
                <a:ln w="15875">
                  <a:noFill/>
                </a:ln>
                <a:effectLst/>
                <a:latin typeface="Doodle Basic"/>
                <a:cs typeface="Doodle Basic"/>
              </a:rPr>
              <a:t>-Thursday, August 22</a:t>
            </a:r>
            <a:r>
              <a:rPr lang="en-US" sz="1600" baseline="30000" dirty="0">
                <a:ln w="15875">
                  <a:noFill/>
                </a:ln>
                <a:effectLst/>
                <a:latin typeface="Doodle Basic"/>
                <a:cs typeface="Doodle Basic"/>
              </a:rPr>
              <a:t>nd</a:t>
            </a:r>
            <a:r>
              <a:rPr lang="en-US" sz="1600" dirty="0">
                <a:ln w="15875">
                  <a:noFill/>
                </a:ln>
                <a:effectLst/>
                <a:latin typeface="Doodle Basic"/>
                <a:cs typeface="Doodle Basic"/>
              </a:rPr>
              <a:t> 5:30-6:00-Room B-6</a:t>
            </a:r>
          </a:p>
          <a:p>
            <a:pPr algn="ctr"/>
            <a:r>
              <a:rPr lang="en-US" sz="1600" b="1" dirty="0">
                <a:ln w="15875">
                  <a:noFill/>
                </a:ln>
                <a:latin typeface="Doodle Basic"/>
                <a:cs typeface="Doodle Basic"/>
              </a:rPr>
              <a:t>*Labor Day-</a:t>
            </a:r>
            <a:r>
              <a:rPr lang="en-US" sz="1600" dirty="0">
                <a:ln w="15875">
                  <a:noFill/>
                </a:ln>
                <a:latin typeface="Doodle Basic"/>
                <a:cs typeface="Doodle Basic"/>
              </a:rPr>
              <a:t>Monday, September 2</a:t>
            </a:r>
            <a:r>
              <a:rPr lang="en-US" sz="1600" baseline="30000" dirty="0">
                <a:ln w="15875">
                  <a:noFill/>
                </a:ln>
                <a:latin typeface="Doodle Basic"/>
                <a:cs typeface="Doodle Basic"/>
              </a:rPr>
              <a:t>nd</a:t>
            </a:r>
            <a:r>
              <a:rPr lang="en-US" sz="1600" dirty="0">
                <a:ln w="15875">
                  <a:noFill/>
                </a:ln>
                <a:latin typeface="Doodle Basic"/>
                <a:cs typeface="Doodle Basic"/>
              </a:rPr>
              <a:t> (no school)</a:t>
            </a:r>
            <a:endParaRPr lang="en-US" sz="1600" b="1" dirty="0">
              <a:ln w="15875">
                <a:noFill/>
              </a:ln>
              <a:effectLst/>
              <a:latin typeface="Doodle Basic"/>
              <a:cs typeface="Doodle Basic"/>
            </a:endParaRPr>
          </a:p>
        </p:txBody>
      </p:sp>
      <p:sp>
        <p:nvSpPr>
          <p:cNvPr id="11" name="TextBox 10"/>
          <p:cNvSpPr txBox="1"/>
          <p:nvPr/>
        </p:nvSpPr>
        <p:spPr>
          <a:xfrm>
            <a:off x="3835400" y="4469862"/>
            <a:ext cx="3680216" cy="738664"/>
          </a:xfrm>
          <a:prstGeom prst="rect">
            <a:avLst/>
          </a:prstGeom>
          <a:noFill/>
        </p:spPr>
        <p:txBody>
          <a:bodyPr wrap="square" rtlCol="0">
            <a:spAutoFit/>
          </a:bodyPr>
          <a:lstStyle/>
          <a:p>
            <a:pPr algn="ctr"/>
            <a:r>
              <a:rPr lang="en-US" sz="1400" dirty="0">
                <a:ln w="15875">
                  <a:noFill/>
                </a:ln>
                <a:latin typeface="Doodle Basic"/>
                <a:cs typeface="Doodle Basic"/>
              </a:rPr>
              <a:t>We are working on assessing the students’ basic reading levels and learning routines this month so that we may begin our leveled reading soon.</a:t>
            </a:r>
            <a:endParaRPr lang="en-US" sz="1400" dirty="0">
              <a:ln w="15875">
                <a:noFill/>
              </a:ln>
              <a:effectLst/>
              <a:latin typeface="Doodle Basic"/>
              <a:cs typeface="Doodle Basic"/>
            </a:endParaRPr>
          </a:p>
        </p:txBody>
      </p:sp>
      <p:sp>
        <p:nvSpPr>
          <p:cNvPr id="12" name="TextBox 11"/>
          <p:cNvSpPr txBox="1"/>
          <p:nvPr/>
        </p:nvSpPr>
        <p:spPr>
          <a:xfrm>
            <a:off x="3835400" y="5839563"/>
            <a:ext cx="3680216" cy="830997"/>
          </a:xfrm>
          <a:prstGeom prst="rect">
            <a:avLst/>
          </a:prstGeom>
          <a:noFill/>
        </p:spPr>
        <p:txBody>
          <a:bodyPr wrap="square" rtlCol="0">
            <a:spAutoFit/>
          </a:bodyPr>
          <a:lstStyle/>
          <a:p>
            <a:pPr algn="ctr"/>
            <a:r>
              <a:rPr lang="en-US" sz="1600" dirty="0">
                <a:ln w="15875">
                  <a:noFill/>
                </a:ln>
                <a:latin typeface="Doodle Basic"/>
                <a:cs typeface="Doodle Basic"/>
              </a:rPr>
              <a:t>We began our journal writing this week.  Writing journals come home at the end of each month.</a:t>
            </a:r>
            <a:endParaRPr lang="en-US" sz="1600" dirty="0">
              <a:ln w="15875">
                <a:noFill/>
              </a:ln>
              <a:effectLst/>
              <a:latin typeface="Doodle Basic"/>
              <a:cs typeface="Doodle Basic"/>
            </a:endParaRPr>
          </a:p>
        </p:txBody>
      </p:sp>
      <p:sp>
        <p:nvSpPr>
          <p:cNvPr id="13" name="TextBox 12"/>
          <p:cNvSpPr txBox="1"/>
          <p:nvPr/>
        </p:nvSpPr>
        <p:spPr>
          <a:xfrm>
            <a:off x="3590925" y="7283196"/>
            <a:ext cx="4102491" cy="954107"/>
          </a:xfrm>
          <a:prstGeom prst="rect">
            <a:avLst/>
          </a:prstGeom>
          <a:noFill/>
        </p:spPr>
        <p:txBody>
          <a:bodyPr wrap="square" rtlCol="0">
            <a:spAutoFit/>
          </a:bodyPr>
          <a:lstStyle/>
          <a:p>
            <a:pPr algn="ctr"/>
            <a:r>
              <a:rPr lang="en-US" sz="1400" dirty="0">
                <a:ln w="15875">
                  <a:noFill/>
                </a:ln>
                <a:latin typeface="Doodle Basic"/>
                <a:cs typeface="Doodle Basic"/>
              </a:rPr>
              <a:t>This week we explored with the many math manipulatives we will use throughout the year.  We also did several activities to help create an open mind set for the math we will do this year.  </a:t>
            </a:r>
            <a:endParaRPr lang="en-US" sz="1400" dirty="0">
              <a:ln w="15875">
                <a:noFill/>
              </a:ln>
              <a:effectLst/>
              <a:latin typeface="Doodle Basic"/>
              <a:cs typeface="Doodle Basic"/>
            </a:endParaRPr>
          </a:p>
        </p:txBody>
      </p:sp>
      <p:sp>
        <p:nvSpPr>
          <p:cNvPr id="14" name="TextBox 13"/>
          <p:cNvSpPr txBox="1"/>
          <p:nvPr/>
        </p:nvSpPr>
        <p:spPr>
          <a:xfrm>
            <a:off x="3835400" y="8354244"/>
            <a:ext cx="3937000" cy="1415772"/>
          </a:xfrm>
          <a:prstGeom prst="rect">
            <a:avLst/>
          </a:prstGeom>
          <a:noFill/>
        </p:spPr>
        <p:txBody>
          <a:bodyPr wrap="square" rtlCol="0">
            <a:spAutoFit/>
          </a:bodyPr>
          <a:lstStyle/>
          <a:p>
            <a:pPr algn="ctr"/>
            <a:r>
              <a:rPr lang="en-US" b="1" dirty="0">
                <a:ln w="15875">
                  <a:noFill/>
                </a:ln>
                <a:effectLst>
                  <a:outerShdw blurRad="38100" dist="38100" dir="2700000" algn="tl">
                    <a:srgbClr val="000000">
                      <a:alpha val="43137"/>
                    </a:srgbClr>
                  </a:outerShdw>
                </a:effectLst>
                <a:latin typeface="Doodle Basic"/>
                <a:cs typeface="Doodle Basic"/>
              </a:rPr>
              <a:t>Questions to ask your child:</a:t>
            </a:r>
          </a:p>
          <a:p>
            <a:pPr algn="ctr"/>
            <a:r>
              <a:rPr lang="en-US" sz="1400" dirty="0">
                <a:ln w="15875">
                  <a:noFill/>
                </a:ln>
                <a:latin typeface="Doodle Basic"/>
                <a:cs typeface="Doodle Basic"/>
              </a:rPr>
              <a:t>*</a:t>
            </a:r>
            <a:r>
              <a:rPr lang="en-US" sz="1300" dirty="0">
                <a:ln w="15875">
                  <a:noFill/>
                </a:ln>
                <a:latin typeface="Doodle Basic"/>
                <a:cs typeface="Doodle Basic"/>
              </a:rPr>
              <a:t>What is your favorite thing about 1</a:t>
            </a:r>
            <a:r>
              <a:rPr lang="en-US" sz="1300" baseline="30000" dirty="0">
                <a:ln w="15875">
                  <a:noFill/>
                </a:ln>
                <a:latin typeface="Doodle Basic"/>
                <a:cs typeface="Doodle Basic"/>
              </a:rPr>
              <a:t>st</a:t>
            </a:r>
            <a:r>
              <a:rPr lang="en-US" sz="1300" dirty="0">
                <a:ln w="15875">
                  <a:noFill/>
                </a:ln>
                <a:latin typeface="Doodle Basic"/>
                <a:cs typeface="Doodle Basic"/>
              </a:rPr>
              <a:t> Grade so far? </a:t>
            </a:r>
          </a:p>
          <a:p>
            <a:pPr algn="ctr"/>
            <a:r>
              <a:rPr lang="en-US" sz="1300" dirty="0">
                <a:ln w="15875">
                  <a:noFill/>
                </a:ln>
                <a:latin typeface="Doodle Basic"/>
                <a:cs typeface="Doodle Basic"/>
              </a:rPr>
              <a:t>*What are the names of two new friends you have made this week?</a:t>
            </a:r>
          </a:p>
          <a:p>
            <a:pPr algn="ctr"/>
            <a:r>
              <a:rPr lang="en-US" sz="1300" dirty="0">
                <a:ln w="15875">
                  <a:noFill/>
                </a:ln>
                <a:latin typeface="Doodle Basic"/>
                <a:cs typeface="Doodle Basic"/>
              </a:rPr>
              <a:t>*What do 1</a:t>
            </a:r>
            <a:r>
              <a:rPr lang="en-US" sz="1300" baseline="30000" dirty="0">
                <a:ln w="15875">
                  <a:noFill/>
                </a:ln>
                <a:latin typeface="Doodle Basic"/>
                <a:cs typeface="Doodle Basic"/>
              </a:rPr>
              <a:t>st</a:t>
            </a:r>
            <a:r>
              <a:rPr lang="en-US" sz="1300" dirty="0">
                <a:ln w="15875">
                  <a:noFill/>
                </a:ln>
                <a:latin typeface="Doodle Basic"/>
                <a:cs typeface="Doodle Basic"/>
              </a:rPr>
              <a:t> Graders do when Mrs. Neilander says “Fiddle-dee-</a:t>
            </a:r>
            <a:r>
              <a:rPr lang="en-US" sz="1300" dirty="0" err="1">
                <a:ln w="15875">
                  <a:noFill/>
                </a:ln>
                <a:latin typeface="Doodle Basic"/>
                <a:cs typeface="Doodle Basic"/>
              </a:rPr>
              <a:t>dop</a:t>
            </a:r>
            <a:r>
              <a:rPr lang="en-US" sz="1300" dirty="0">
                <a:ln w="15875">
                  <a:noFill/>
                </a:ln>
                <a:latin typeface="Doodle Basic"/>
                <a:cs typeface="Doodle Basic"/>
              </a:rPr>
              <a:t>-n-doo”? </a:t>
            </a:r>
            <a:r>
              <a:rPr lang="en-US" sz="1300" dirty="0">
                <a:ln w="15875">
                  <a:noFill/>
                </a:ln>
                <a:effectLst/>
                <a:latin typeface="Doodle Basic"/>
                <a:cs typeface="Doodle Basic"/>
              </a:rPr>
              <a:t> </a:t>
            </a:r>
          </a:p>
        </p:txBody>
      </p:sp>
      <p:sp>
        <p:nvSpPr>
          <p:cNvPr id="15" name="TextBox 14"/>
          <p:cNvSpPr txBox="1"/>
          <p:nvPr/>
        </p:nvSpPr>
        <p:spPr>
          <a:xfrm>
            <a:off x="221353" y="3542859"/>
            <a:ext cx="3280510" cy="861774"/>
          </a:xfrm>
          <a:prstGeom prst="rect">
            <a:avLst/>
          </a:prstGeom>
          <a:noFill/>
        </p:spPr>
        <p:txBody>
          <a:bodyPr wrap="square" rtlCol="0">
            <a:spAutoFit/>
          </a:bodyPr>
          <a:lstStyle/>
          <a:p>
            <a:pPr algn="ctr"/>
            <a:r>
              <a:rPr lang="en-US" sz="1000" dirty="0">
                <a:ln w="15875">
                  <a:noFill/>
                </a:ln>
                <a:latin typeface="Doodle Basic"/>
                <a:cs typeface="Doodle Basic"/>
              </a:rPr>
              <a:t>If you pick up your child after school, we will normally come out of the doors at the end of our B Hallway.  Once in a while, on bad weather days, we will come out the gym doors.  Please make sure your child lets me know they are leaving with you before they take off.  </a:t>
            </a:r>
            <a:endParaRPr lang="en-US" sz="1000" dirty="0">
              <a:ln w="15875">
                <a:noFill/>
              </a:ln>
              <a:effectLst/>
              <a:latin typeface="Doodle Basic"/>
              <a:cs typeface="Doodle Basic"/>
            </a:endParaRPr>
          </a:p>
        </p:txBody>
      </p:sp>
      <p:sp>
        <p:nvSpPr>
          <p:cNvPr id="16" name="TextBox 15"/>
          <p:cNvSpPr txBox="1"/>
          <p:nvPr/>
        </p:nvSpPr>
        <p:spPr>
          <a:xfrm>
            <a:off x="205639" y="4721096"/>
            <a:ext cx="3132666" cy="1384995"/>
          </a:xfrm>
          <a:prstGeom prst="rect">
            <a:avLst/>
          </a:prstGeom>
          <a:noFill/>
        </p:spPr>
        <p:txBody>
          <a:bodyPr wrap="square" rtlCol="0">
            <a:spAutoFit/>
          </a:bodyPr>
          <a:lstStyle/>
          <a:p>
            <a:pPr algn="ctr"/>
            <a:r>
              <a:rPr lang="en-US" sz="1400" dirty="0">
                <a:ln w="15875">
                  <a:noFill/>
                </a:ln>
                <a:latin typeface="Doodle Basic"/>
                <a:cs typeface="Doodle Basic"/>
              </a:rPr>
              <a:t>Our first homework will be to decorate a Treasure Box to hold all of our 1</a:t>
            </a:r>
            <a:r>
              <a:rPr lang="en-US" sz="1400" baseline="30000" dirty="0">
                <a:ln w="15875">
                  <a:noFill/>
                </a:ln>
                <a:latin typeface="Doodle Basic"/>
                <a:cs typeface="Doodle Basic"/>
              </a:rPr>
              <a:t>st</a:t>
            </a:r>
            <a:r>
              <a:rPr lang="en-US" sz="1400" dirty="0">
                <a:ln w="15875">
                  <a:noFill/>
                </a:ln>
                <a:latin typeface="Doodle Basic"/>
                <a:cs typeface="Doodle Basic"/>
              </a:rPr>
              <a:t> Grade Treasures.  I will explain the directions at Back-To-School Night.  Our regular homework will begin after that.  </a:t>
            </a:r>
            <a:endParaRPr lang="en-US" sz="1400" dirty="0">
              <a:ln w="15875">
                <a:noFill/>
              </a:ln>
              <a:effectLst/>
              <a:latin typeface="Doodle Basic"/>
              <a:cs typeface="Doodle Basic"/>
            </a:endParaRPr>
          </a:p>
        </p:txBody>
      </p:sp>
      <p:sp>
        <p:nvSpPr>
          <p:cNvPr id="17" name="TextBox 16"/>
          <p:cNvSpPr txBox="1"/>
          <p:nvPr/>
        </p:nvSpPr>
        <p:spPr>
          <a:xfrm>
            <a:off x="55612" y="6434119"/>
            <a:ext cx="3329835" cy="1569660"/>
          </a:xfrm>
          <a:prstGeom prst="rect">
            <a:avLst/>
          </a:prstGeom>
          <a:noFill/>
        </p:spPr>
        <p:txBody>
          <a:bodyPr wrap="square" rtlCol="0">
            <a:spAutoFit/>
          </a:bodyPr>
          <a:lstStyle/>
          <a:p>
            <a:pPr algn="ctr"/>
            <a:r>
              <a:rPr lang="en-US" sz="1200" dirty="0">
                <a:ln w="15875">
                  <a:noFill/>
                </a:ln>
                <a:latin typeface="Doodle Basic"/>
                <a:cs typeface="Doodle Basic"/>
              </a:rPr>
              <a:t>I do have lots of information to share with you next week.  In order to cover all the information in our short half hour, I would ask that you not bring your children if possible.  Of course, if bringing them is the only way you can attend, they are welcome to sit quietly during the presentation. This will be from 5:30-6:00 in our classroom (B-6) on Thursday, August 22</a:t>
            </a:r>
            <a:r>
              <a:rPr lang="en-US" sz="1200" baseline="30000" dirty="0">
                <a:ln w="15875">
                  <a:noFill/>
                </a:ln>
                <a:latin typeface="Doodle Basic"/>
                <a:cs typeface="Doodle Basic"/>
              </a:rPr>
              <a:t>nd</a:t>
            </a:r>
            <a:r>
              <a:rPr lang="en-US" sz="1200" dirty="0">
                <a:ln w="15875">
                  <a:noFill/>
                </a:ln>
                <a:latin typeface="Doodle Basic"/>
                <a:cs typeface="Doodle Basic"/>
              </a:rPr>
              <a:t>. Thank you!</a:t>
            </a:r>
            <a:endParaRPr lang="en-US" sz="1200" dirty="0">
              <a:ln w="15875">
                <a:noFill/>
              </a:ln>
              <a:effectLst/>
              <a:latin typeface="Doodle Basic"/>
              <a:cs typeface="Doodle Basic"/>
            </a:endParaRPr>
          </a:p>
        </p:txBody>
      </p:sp>
      <p:sp>
        <p:nvSpPr>
          <p:cNvPr id="18" name="TextBox 17"/>
          <p:cNvSpPr txBox="1"/>
          <p:nvPr/>
        </p:nvSpPr>
        <p:spPr>
          <a:xfrm>
            <a:off x="1700581" y="0"/>
            <a:ext cx="6071819" cy="677108"/>
          </a:xfrm>
          <a:prstGeom prst="rect">
            <a:avLst/>
          </a:prstGeom>
          <a:noFill/>
        </p:spPr>
        <p:txBody>
          <a:bodyPr wrap="square" rtlCol="0">
            <a:spAutoFit/>
          </a:bodyPr>
          <a:lstStyle/>
          <a:p>
            <a:pPr algn="ctr"/>
            <a:r>
              <a:rPr lang="en-US" sz="3800" b="1" dirty="0">
                <a:ln>
                  <a:solidFill>
                    <a:schemeClr val="tx1"/>
                  </a:solidFill>
                </a:ln>
                <a:effectLst>
                  <a:outerShdw blurRad="50800" dist="38100" dir="2700000" algn="tl" rotWithShape="0">
                    <a:srgbClr val="000000">
                      <a:alpha val="43000"/>
                    </a:srgbClr>
                  </a:outerShdw>
                </a:effectLst>
                <a:latin typeface="Janda Curlygirl Pop"/>
                <a:cs typeface="Homegrown Doodle Font"/>
              </a:rPr>
              <a:t>First Grade News</a:t>
            </a:r>
          </a:p>
        </p:txBody>
      </p:sp>
      <p:sp>
        <p:nvSpPr>
          <p:cNvPr id="19" name="TextBox 18"/>
          <p:cNvSpPr txBox="1"/>
          <p:nvPr/>
        </p:nvSpPr>
        <p:spPr>
          <a:xfrm>
            <a:off x="2018126" y="677109"/>
            <a:ext cx="5497490" cy="1015663"/>
          </a:xfrm>
          <a:prstGeom prst="rect">
            <a:avLst/>
          </a:prstGeom>
          <a:noFill/>
        </p:spPr>
        <p:txBody>
          <a:bodyPr wrap="square" rtlCol="0">
            <a:spAutoFit/>
          </a:bodyPr>
          <a:lstStyle/>
          <a:p>
            <a:pPr algn="ctr"/>
            <a:r>
              <a:rPr lang="en-US" sz="3600" dirty="0">
                <a:latin typeface="KG Seven Sixteen"/>
                <a:cs typeface="KG Seven Sixteen"/>
              </a:rPr>
              <a:t>Mrs. Neilander</a:t>
            </a:r>
          </a:p>
          <a:p>
            <a:pPr algn="ctr"/>
            <a:r>
              <a:rPr lang="en-US" sz="2400" dirty="0">
                <a:latin typeface="KG Seven Sixteen"/>
                <a:cs typeface="KG Seven Sixteen"/>
              </a:rPr>
              <a:t>August 16, 2019</a:t>
            </a:r>
          </a:p>
        </p:txBody>
      </p:sp>
      <p:sp>
        <p:nvSpPr>
          <p:cNvPr id="20" name="TextBox 19"/>
          <p:cNvSpPr txBox="1"/>
          <p:nvPr/>
        </p:nvSpPr>
        <p:spPr>
          <a:xfrm>
            <a:off x="2014502" y="1794436"/>
            <a:ext cx="5675290" cy="1569660"/>
          </a:xfrm>
          <a:prstGeom prst="rect">
            <a:avLst/>
          </a:prstGeom>
          <a:noFill/>
        </p:spPr>
        <p:txBody>
          <a:bodyPr wrap="square" rtlCol="0">
            <a:spAutoFit/>
          </a:bodyPr>
          <a:lstStyle/>
          <a:p>
            <a:pPr algn="ctr"/>
            <a:r>
              <a:rPr lang="en-US" sz="1200" dirty="0">
                <a:latin typeface="Doodle Basic"/>
                <a:cs typeface="Doodle Basic"/>
              </a:rPr>
              <a:t>We all survived the first week of First Grade!  Thank you for sharing your children with me….what a great group of students!  Please look for this newsletter in Friday </a:t>
            </a:r>
            <a:r>
              <a:rPr lang="en-US" sz="1200" dirty="0" err="1">
                <a:latin typeface="Doodle Basic"/>
                <a:cs typeface="Doodle Basic"/>
              </a:rPr>
              <a:t>peechee</a:t>
            </a:r>
            <a:r>
              <a:rPr lang="en-US" sz="1200" dirty="0">
                <a:latin typeface="Doodle Basic"/>
                <a:cs typeface="Doodle Basic"/>
              </a:rPr>
              <a:t> folders each week.  In it, I will recap the events from the past week and tell what the next week of school will hold.  </a:t>
            </a:r>
            <a:r>
              <a:rPr lang="en-US" sz="1200" b="1" dirty="0">
                <a:latin typeface="Doodle Basic"/>
                <a:cs typeface="Doodle Basic"/>
              </a:rPr>
              <a:t>Please read through the contents of the folder, sign or initial it beside the date, and return it empty each Monday.</a:t>
            </a:r>
            <a:r>
              <a:rPr lang="en-US" sz="1200" dirty="0">
                <a:latin typeface="Doodle Basic"/>
                <a:cs typeface="Doodle Basic"/>
              </a:rPr>
              <a:t>  </a:t>
            </a:r>
            <a:r>
              <a:rPr lang="en-US" sz="1200" b="1" dirty="0">
                <a:latin typeface="Doodle Basic"/>
                <a:cs typeface="Doodle Basic"/>
              </a:rPr>
              <a:t>Also, please read and sign the inside of the </a:t>
            </a:r>
            <a:r>
              <a:rPr lang="en-US" sz="1200" b="1" dirty="0" err="1">
                <a:latin typeface="Doodle Basic"/>
                <a:cs typeface="Doodle Basic"/>
              </a:rPr>
              <a:t>peechee</a:t>
            </a:r>
            <a:r>
              <a:rPr lang="en-US" sz="1200" b="1" dirty="0">
                <a:latin typeface="Doodle Basic"/>
                <a:cs typeface="Doodle Basic"/>
              </a:rPr>
              <a:t> folder showing that you have read the MES expectations and rules.</a:t>
            </a:r>
            <a:r>
              <a:rPr lang="en-US" sz="1200" dirty="0">
                <a:latin typeface="Doodle Basic"/>
                <a:cs typeface="Doodle Basic"/>
              </a:rPr>
              <a:t>   I will explain the number scoring of behavior in </a:t>
            </a:r>
            <a:r>
              <a:rPr lang="en-US" sz="1200" dirty="0" err="1">
                <a:latin typeface="Doodle Basic"/>
                <a:cs typeface="Doodle Basic"/>
              </a:rPr>
              <a:t>peechees</a:t>
            </a:r>
            <a:r>
              <a:rPr lang="en-US" sz="1200" dirty="0">
                <a:latin typeface="Doodle Basic"/>
                <a:cs typeface="Doodle Basic"/>
              </a:rPr>
              <a:t> during the </a:t>
            </a:r>
          </a:p>
          <a:p>
            <a:pPr algn="ctr"/>
            <a:r>
              <a:rPr lang="en-US" sz="1200" dirty="0">
                <a:latin typeface="Doodle Basic"/>
                <a:cs typeface="Doodle Basic"/>
              </a:rPr>
              <a:t>Back-To-School Night presentation on August 22nd.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245</TotalTime>
  <Words>466</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Doodle Basic</vt:lpstr>
      <vt:lpstr>Homegrown Doodle Font</vt:lpstr>
      <vt:lpstr>Janda Curlygirl Pop</vt:lpstr>
      <vt:lpstr>KG Seven Sixteen</vt:lpstr>
      <vt:lpstr>KG Sweet N Sassy</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Michelle Oakes</dc:creator>
  <cp:lastModifiedBy>Neilander, Melinda</cp:lastModifiedBy>
  <cp:revision>21</cp:revision>
  <cp:lastPrinted>2019-08-12T20:06:21Z</cp:lastPrinted>
  <dcterms:created xsi:type="dcterms:W3CDTF">2012-10-13T01:07:10Z</dcterms:created>
  <dcterms:modified xsi:type="dcterms:W3CDTF">2019-08-12T20:08:48Z</dcterms:modified>
</cp:coreProperties>
</file>